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4082"/>
    <a:srgbClr val="103367"/>
    <a:srgbClr val="19547D"/>
    <a:srgbClr val="EFC8F0"/>
    <a:srgbClr val="E4E7EE"/>
    <a:srgbClr val="0D64B2"/>
    <a:srgbClr val="40D5F9"/>
    <a:srgbClr val="060E17"/>
    <a:srgbClr val="20496E"/>
    <a:srgbClr val="1F1F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3"/>
    <p:restoredTop sz="94668"/>
  </p:normalViewPr>
  <p:slideViewPr>
    <p:cSldViewPr snapToGrid="0">
      <p:cViewPr varScale="1">
        <p:scale>
          <a:sx n="140" d="100"/>
          <a:sy n="140" d="100"/>
        </p:scale>
        <p:origin x="12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35572-4156-DECD-C2A3-9E4DB5646B8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90720B-0E14-42DE-132E-A0550541CA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8960E9C-2024-B620-1A35-62BB2E6C50A2}"/>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B1B9E015-8C42-EDA5-BF06-A00F7C81F0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3E2946-2A0B-D0B6-F60B-6EEE85F95C16}"/>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35946837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D2070-98BB-9669-E95F-6E75E2AA279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3B8F98-792E-86B0-50FE-7228139969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19C6F9-C283-0D1A-A36F-4C4A976858AE}"/>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D36E0B85-94B9-D88E-DBF4-B87D3554DE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089242-9F38-0977-C9C1-A34E920A917B}"/>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255859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0B09BC-324E-3137-FEFC-B5CF79D2C27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10EC1C1-C81E-F88D-632D-8796F5853B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9B05B9-012A-2C82-7E82-2241C14F4461}"/>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4EDEFF32-FFF7-CFBE-2F17-82864A8CB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C2AE9A-6C09-5C05-7CC5-D84B2F098130}"/>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3444911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B0FB-A05F-FEA1-E982-FF39E08D2E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07694B-3539-1545-37B2-3747F834F4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7EF40C-6AD9-0A93-2499-B73AD24EE75A}"/>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CACAABA7-1791-0BD0-D54D-760D2A2132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3F84B7-E591-163A-B77D-A03CE890CBD6}"/>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42112817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5E4DB-9062-17A2-34CF-9E42C643889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08EDF6B-D24B-8A4B-5D1A-EBAEA869109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1656AF-2270-585E-B46F-DE731B2FB86E}"/>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6800E0F7-A590-7AE2-6CD0-E7999C882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AFD14F-AA33-5960-E811-CB672E56B742}"/>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37341954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2E8A7-FCC4-0F2F-BFDE-778899AE17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560CA0-AC87-C758-B8FC-CF6F8ABF45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90FE12-F77A-CC82-E30D-0C70D4167D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325ED5-C8A5-8522-78A9-584882F84002}"/>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6" name="Footer Placeholder 5">
            <a:extLst>
              <a:ext uri="{FF2B5EF4-FFF2-40B4-BE49-F238E27FC236}">
                <a16:creationId xmlns:a16="http://schemas.microsoft.com/office/drawing/2014/main" id="{D7DDF67A-0EE4-645E-F6E8-FDCE30A3F4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C10381-1B1F-AF6C-9F65-1F57BC9D7CF3}"/>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1374300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8EAE7-6248-7845-7344-5AFCC6A2C6E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A6BE7D-1ED2-9FAD-EF15-7A87449733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FC6E07-C880-FD71-C9B1-6A3F4624910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6FE9CA-7269-4068-560A-1DD99C9CA1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354BEC-C0D9-C0FD-59A9-2534F0AE06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1C49E0D-D83A-3649-6131-1C9BE5EBDF30}"/>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8" name="Footer Placeholder 7">
            <a:extLst>
              <a:ext uri="{FF2B5EF4-FFF2-40B4-BE49-F238E27FC236}">
                <a16:creationId xmlns:a16="http://schemas.microsoft.com/office/drawing/2014/main" id="{53991EDD-DFFB-ADA2-47D9-C3AE304CFE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118504-F783-5F0D-E937-879FCE75208B}"/>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103184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D46F-6874-0BB3-FCB6-FA8C1CD6542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4AFF5E0-ABA7-C9AF-6F25-967BB3D44012}"/>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4" name="Footer Placeholder 3">
            <a:extLst>
              <a:ext uri="{FF2B5EF4-FFF2-40B4-BE49-F238E27FC236}">
                <a16:creationId xmlns:a16="http://schemas.microsoft.com/office/drawing/2014/main" id="{32FC94D8-9D0F-C131-3EE2-DA40E19210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FE169C-72E6-3606-9CD4-7388F34B7D70}"/>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159893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ECC936B-3717-222E-2CAA-C0A4AE9C2C3A}"/>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3" name="Footer Placeholder 2">
            <a:extLst>
              <a:ext uri="{FF2B5EF4-FFF2-40B4-BE49-F238E27FC236}">
                <a16:creationId xmlns:a16="http://schemas.microsoft.com/office/drawing/2014/main" id="{36E6022C-810C-53F8-62E7-61F7023C47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6B4FC1F-B33F-5DEE-5A67-32328DB78B02}"/>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33601755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9AE22-2885-734D-C32E-ED70789B77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2C43658-BC4A-6DD9-281F-AAD3699424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0F8BAF1-F523-84FD-C837-0C222D8081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95F6C3-E05F-8A2A-F709-773432C92E3F}"/>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6" name="Footer Placeholder 5">
            <a:extLst>
              <a:ext uri="{FF2B5EF4-FFF2-40B4-BE49-F238E27FC236}">
                <a16:creationId xmlns:a16="http://schemas.microsoft.com/office/drawing/2014/main" id="{86FA7292-6196-C7AF-97B8-E37852C2F0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59124F5-8513-2017-0061-7F77B4A0E6AB}"/>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4095004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17257-368D-F729-F123-073B452694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20F6CC-2206-2CDE-D74A-F95C673651B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079E91-2DB3-83DE-7576-06FCD9D08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607F74-6F01-D370-B941-40FF87110980}"/>
              </a:ext>
            </a:extLst>
          </p:cNvPr>
          <p:cNvSpPr>
            <a:spLocks noGrp="1"/>
          </p:cNvSpPr>
          <p:nvPr>
            <p:ph type="dt" sz="half" idx="10"/>
          </p:nvPr>
        </p:nvSpPr>
        <p:spPr/>
        <p:txBody>
          <a:bodyPr/>
          <a:lstStyle/>
          <a:p>
            <a:fld id="{9311CAB1-E51E-CE4B-8316-26E0654B143E}" type="datetimeFigureOut">
              <a:rPr lang="en-US" smtClean="0"/>
              <a:t>6/28/23</a:t>
            </a:fld>
            <a:endParaRPr lang="en-US"/>
          </a:p>
        </p:txBody>
      </p:sp>
      <p:sp>
        <p:nvSpPr>
          <p:cNvPr id="6" name="Footer Placeholder 5">
            <a:extLst>
              <a:ext uri="{FF2B5EF4-FFF2-40B4-BE49-F238E27FC236}">
                <a16:creationId xmlns:a16="http://schemas.microsoft.com/office/drawing/2014/main" id="{F463F3C4-EC30-1B98-0312-F1F7391963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C63C4F-630D-7F63-8828-74FE5638B049}"/>
              </a:ext>
            </a:extLst>
          </p:cNvPr>
          <p:cNvSpPr>
            <a:spLocks noGrp="1"/>
          </p:cNvSpPr>
          <p:nvPr>
            <p:ph type="sldNum" sz="quarter" idx="12"/>
          </p:nvPr>
        </p:nvSpPr>
        <p:spPr/>
        <p:txBody>
          <a:bodyPr/>
          <a:lstStyle/>
          <a:p>
            <a:fld id="{EFD47DE1-6B8A-5747-ADA4-7714135F4629}" type="slidenum">
              <a:rPr lang="en-US" smtClean="0"/>
              <a:t>‹#›</a:t>
            </a:fld>
            <a:endParaRPr lang="en-US"/>
          </a:p>
        </p:txBody>
      </p:sp>
    </p:spTree>
    <p:extLst>
      <p:ext uri="{BB962C8B-B14F-4D97-AF65-F5344CB8AC3E}">
        <p14:creationId xmlns:p14="http://schemas.microsoft.com/office/powerpoint/2010/main" val="3572036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51CE74-7091-6CB7-D3D3-4F1FF67AD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4ADB94-0928-A850-AF03-54F44F1450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C5BFAE-3E24-AA8F-6022-D555D5C3D5E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11CAB1-E51E-CE4B-8316-26E0654B143E}" type="datetimeFigureOut">
              <a:rPr lang="en-US" smtClean="0"/>
              <a:t>6/28/23</a:t>
            </a:fld>
            <a:endParaRPr lang="en-US"/>
          </a:p>
        </p:txBody>
      </p:sp>
      <p:sp>
        <p:nvSpPr>
          <p:cNvPr id="5" name="Footer Placeholder 4">
            <a:extLst>
              <a:ext uri="{FF2B5EF4-FFF2-40B4-BE49-F238E27FC236}">
                <a16:creationId xmlns:a16="http://schemas.microsoft.com/office/drawing/2014/main" id="{417709B4-CF6E-A2A9-7837-A5E0CF202A8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52E1FE-E4D1-E8AB-4DBB-C65689A70F8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D47DE1-6B8A-5747-ADA4-7714135F4629}" type="slidenum">
              <a:rPr lang="en-US" smtClean="0"/>
              <a:t>‹#›</a:t>
            </a:fld>
            <a:endParaRPr lang="en-US"/>
          </a:p>
        </p:txBody>
      </p:sp>
    </p:spTree>
    <p:extLst>
      <p:ext uri="{BB962C8B-B14F-4D97-AF65-F5344CB8AC3E}">
        <p14:creationId xmlns:p14="http://schemas.microsoft.com/office/powerpoint/2010/main" val="17509645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5.xml"/><Relationship Id="rId3" Type="http://schemas.openxmlformats.org/officeDocument/2006/relationships/slide" Target="slide10.xml"/><Relationship Id="rId7" Type="http://schemas.openxmlformats.org/officeDocument/2006/relationships/slide" Target="slide9.xml"/><Relationship Id="rId12" Type="http://schemas.openxmlformats.org/officeDocument/2006/relationships/slide" Target="slide8.xm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 Target="slide6.xml"/><Relationship Id="rId11" Type="http://schemas.openxmlformats.org/officeDocument/2006/relationships/slide" Target="slide7.xml"/><Relationship Id="rId5" Type="http://schemas.openxmlformats.org/officeDocument/2006/relationships/slide" Target="slide11.xml"/><Relationship Id="rId10" Type="http://schemas.openxmlformats.org/officeDocument/2006/relationships/slide" Target="slide4.xml"/><Relationship Id="rId4" Type="http://schemas.openxmlformats.org/officeDocument/2006/relationships/slide" Target="slide3.xml"/><Relationship Id="rId9" Type="http://schemas.openxmlformats.org/officeDocument/2006/relationships/slide" Target="slide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hat Counts as a Tech Job? | BestColleges">
            <a:extLst>
              <a:ext uri="{FF2B5EF4-FFF2-40B4-BE49-F238E27FC236}">
                <a16:creationId xmlns:a16="http://schemas.microsoft.com/office/drawing/2014/main" id="{56446F98-428B-4551-E5D3-1B504CD1CC5F}"/>
              </a:ext>
            </a:extLst>
          </p:cNvPr>
          <p:cNvPicPr>
            <a:picLocks noChangeAspect="1" noChangeArrowheads="1"/>
          </p:cNvPicPr>
          <p:nvPr/>
        </p:nvPicPr>
        <p:blipFill>
          <a:blip r:embed="rId2">
            <a:alphaModFix amt="87000"/>
            <a:extLst>
              <a:ext uri="{28A0092B-C50C-407E-A947-70E740481C1C}">
                <a14:useLocalDpi xmlns:a14="http://schemas.microsoft.com/office/drawing/2010/main" val="0"/>
              </a:ext>
            </a:extLst>
          </a:blip>
          <a:srcRect/>
          <a:stretch>
            <a:fillRect/>
          </a:stretch>
        </p:blipFill>
        <p:spPr bwMode="auto">
          <a:xfrm>
            <a:off x="-4" y="-399061"/>
            <a:ext cx="12192000" cy="81254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D41B406-5CD7-5876-97F7-5B728DF740A6}"/>
              </a:ext>
            </a:extLst>
          </p:cNvPr>
          <p:cNvSpPr>
            <a:spLocks noGrp="1"/>
          </p:cNvSpPr>
          <p:nvPr>
            <p:ph type="ctrTitle"/>
          </p:nvPr>
        </p:nvSpPr>
        <p:spPr>
          <a:xfrm>
            <a:off x="2491711" y="2345516"/>
            <a:ext cx="7208573" cy="944844"/>
          </a:xfrm>
          <a:effectLst>
            <a:glow rad="889000">
              <a:schemeClr val="accent4">
                <a:satMod val="175000"/>
                <a:alpha val="91842"/>
              </a:schemeClr>
            </a:glow>
          </a:effectLst>
        </p:spPr>
        <p:txBody>
          <a:bodyPr>
            <a:noAutofit/>
          </a:bodyPr>
          <a:lstStyle/>
          <a:p>
            <a:r>
              <a:rPr lang="en-US" sz="7200" b="1" dirty="0">
                <a:effectLst>
                  <a:glow rad="304800">
                    <a:schemeClr val="accent5">
                      <a:satMod val="175000"/>
                      <a:alpha val="74000"/>
                    </a:schemeClr>
                  </a:glow>
                </a:effectLst>
                <a:latin typeface="Aharoni" panose="020F0502020204030204" pitchFamily="34" charset="0"/>
                <a:cs typeface="Aharoni" panose="020F0502020204030204" pitchFamily="34" charset="0"/>
              </a:rPr>
              <a:t>Tech Careers</a:t>
            </a:r>
          </a:p>
        </p:txBody>
      </p:sp>
      <p:sp>
        <p:nvSpPr>
          <p:cNvPr id="4" name="TextBox 3">
            <a:extLst>
              <a:ext uri="{FF2B5EF4-FFF2-40B4-BE49-F238E27FC236}">
                <a16:creationId xmlns:a16="http://schemas.microsoft.com/office/drawing/2014/main" id="{A27E2788-5E71-D821-2868-D534C1EAC15F}"/>
              </a:ext>
            </a:extLst>
          </p:cNvPr>
          <p:cNvSpPr txBox="1"/>
          <p:nvPr/>
        </p:nvSpPr>
        <p:spPr>
          <a:xfrm>
            <a:off x="6638059" y="75177"/>
            <a:ext cx="1659429"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SOFTWARE</a:t>
            </a:r>
          </a:p>
        </p:txBody>
      </p:sp>
      <p:sp>
        <p:nvSpPr>
          <p:cNvPr id="5" name="TextBox 4">
            <a:extLst>
              <a:ext uri="{FF2B5EF4-FFF2-40B4-BE49-F238E27FC236}">
                <a16:creationId xmlns:a16="http://schemas.microsoft.com/office/drawing/2014/main" id="{25FB1FC2-FA45-D30B-38FB-72469142DBBA}"/>
              </a:ext>
            </a:extLst>
          </p:cNvPr>
          <p:cNvSpPr txBox="1"/>
          <p:nvPr/>
        </p:nvSpPr>
        <p:spPr>
          <a:xfrm>
            <a:off x="575977" y="6092631"/>
            <a:ext cx="2581156" cy="461665"/>
          </a:xfrm>
          <a:prstGeom prst="rect">
            <a:avLst/>
          </a:prstGeom>
          <a:noFill/>
        </p:spPr>
        <p:txBody>
          <a:bodyPr wrap="none" rtlCol="0">
            <a:spAutoFit/>
          </a:bodyPr>
          <a:lstStyle>
            <a:defPPr>
              <a:defRPr lang="en-US"/>
            </a:defPPr>
            <a:lvl1pPr>
              <a:defRPr sz="2400" b="1">
                <a:solidFill>
                  <a:schemeClr val="bg1"/>
                </a:solidFill>
                <a:latin typeface="Courier New" panose="02070309020205020404" pitchFamily="49" charset="0"/>
                <a:cs typeface="Courier New" panose="02070309020205020404" pitchFamily="49" charset="0"/>
              </a:defRPr>
            </a:lvl1pPr>
          </a:lstStyle>
          <a:p>
            <a:r>
              <a:rPr lang="en-US" dirty="0">
                <a:solidFill>
                  <a:schemeClr val="tx1"/>
                </a:solidFill>
                <a:effectLst>
                  <a:glow rad="749300">
                    <a:schemeClr val="accent5">
                      <a:satMod val="175000"/>
                      <a:alpha val="82000"/>
                    </a:schemeClr>
                  </a:glow>
                </a:effectLst>
              </a:rPr>
              <a:t>DATA/DATABASE</a:t>
            </a:r>
          </a:p>
        </p:txBody>
      </p:sp>
      <p:sp>
        <p:nvSpPr>
          <p:cNvPr id="6" name="TextBox 5">
            <a:extLst>
              <a:ext uri="{FF2B5EF4-FFF2-40B4-BE49-F238E27FC236}">
                <a16:creationId xmlns:a16="http://schemas.microsoft.com/office/drawing/2014/main" id="{E42374AC-3596-C5D0-EB49-C51CE688F520}"/>
              </a:ext>
            </a:extLst>
          </p:cNvPr>
          <p:cNvSpPr txBox="1"/>
          <p:nvPr/>
        </p:nvSpPr>
        <p:spPr>
          <a:xfrm>
            <a:off x="6095996" y="4703613"/>
            <a:ext cx="737702"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WEB</a:t>
            </a:r>
          </a:p>
        </p:txBody>
      </p:sp>
      <p:sp>
        <p:nvSpPr>
          <p:cNvPr id="7" name="TextBox 6">
            <a:extLst>
              <a:ext uri="{FF2B5EF4-FFF2-40B4-BE49-F238E27FC236}">
                <a16:creationId xmlns:a16="http://schemas.microsoft.com/office/drawing/2014/main" id="{5F06F4B5-E855-800C-F34D-3253796CFD2E}"/>
              </a:ext>
            </a:extLst>
          </p:cNvPr>
          <p:cNvSpPr txBox="1"/>
          <p:nvPr/>
        </p:nvSpPr>
        <p:spPr>
          <a:xfrm>
            <a:off x="9623615" y="3392294"/>
            <a:ext cx="1659429"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SECURITY</a:t>
            </a:r>
          </a:p>
        </p:txBody>
      </p:sp>
      <p:sp>
        <p:nvSpPr>
          <p:cNvPr id="8" name="TextBox 7">
            <a:extLst>
              <a:ext uri="{FF2B5EF4-FFF2-40B4-BE49-F238E27FC236}">
                <a16:creationId xmlns:a16="http://schemas.microsoft.com/office/drawing/2014/main" id="{82A8B5FC-1C2F-E6CB-28F8-9EE69827EB80}"/>
              </a:ext>
            </a:extLst>
          </p:cNvPr>
          <p:cNvSpPr txBox="1"/>
          <p:nvPr/>
        </p:nvSpPr>
        <p:spPr>
          <a:xfrm>
            <a:off x="1511975" y="4175384"/>
            <a:ext cx="1475084"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SYSTEMS</a:t>
            </a:r>
          </a:p>
        </p:txBody>
      </p:sp>
      <p:sp>
        <p:nvSpPr>
          <p:cNvPr id="9" name="TextBox 8">
            <a:extLst>
              <a:ext uri="{FF2B5EF4-FFF2-40B4-BE49-F238E27FC236}">
                <a16:creationId xmlns:a16="http://schemas.microsoft.com/office/drawing/2014/main" id="{3BB29418-977E-E901-2213-9120D27E4239}"/>
              </a:ext>
            </a:extLst>
          </p:cNvPr>
          <p:cNvSpPr txBox="1"/>
          <p:nvPr/>
        </p:nvSpPr>
        <p:spPr>
          <a:xfrm>
            <a:off x="832282" y="1299545"/>
            <a:ext cx="1659429"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HARDWARE</a:t>
            </a:r>
          </a:p>
        </p:txBody>
      </p:sp>
      <p:sp>
        <p:nvSpPr>
          <p:cNvPr id="10" name="TextBox 9">
            <a:extLst>
              <a:ext uri="{FF2B5EF4-FFF2-40B4-BE49-F238E27FC236}">
                <a16:creationId xmlns:a16="http://schemas.microsoft.com/office/drawing/2014/main" id="{2B0D4E9B-5B79-42FA-3926-3FCB6D9D3A94}"/>
              </a:ext>
            </a:extLst>
          </p:cNvPr>
          <p:cNvSpPr txBox="1"/>
          <p:nvPr/>
        </p:nvSpPr>
        <p:spPr>
          <a:xfrm>
            <a:off x="8089137" y="5522073"/>
            <a:ext cx="2949846"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IT/TECH SUPPORT</a:t>
            </a:r>
          </a:p>
        </p:txBody>
      </p:sp>
      <p:sp>
        <p:nvSpPr>
          <p:cNvPr id="11" name="TextBox 10">
            <a:extLst>
              <a:ext uri="{FF2B5EF4-FFF2-40B4-BE49-F238E27FC236}">
                <a16:creationId xmlns:a16="http://schemas.microsoft.com/office/drawing/2014/main" id="{0E93B792-6436-BDC1-576C-5C28556CB357}"/>
              </a:ext>
            </a:extLst>
          </p:cNvPr>
          <p:cNvSpPr txBox="1"/>
          <p:nvPr/>
        </p:nvSpPr>
        <p:spPr>
          <a:xfrm>
            <a:off x="3157133" y="353087"/>
            <a:ext cx="2396810"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ARCHITECTURE</a:t>
            </a:r>
          </a:p>
        </p:txBody>
      </p:sp>
      <p:sp>
        <p:nvSpPr>
          <p:cNvPr id="12" name="TextBox 11">
            <a:extLst>
              <a:ext uri="{FF2B5EF4-FFF2-40B4-BE49-F238E27FC236}">
                <a16:creationId xmlns:a16="http://schemas.microsoft.com/office/drawing/2014/main" id="{5A3C9EF9-73B0-2AE5-7CF5-2C7EBE1A7049}"/>
              </a:ext>
            </a:extLst>
          </p:cNvPr>
          <p:cNvSpPr txBox="1"/>
          <p:nvPr/>
        </p:nvSpPr>
        <p:spPr>
          <a:xfrm>
            <a:off x="7674566" y="1180691"/>
            <a:ext cx="4424609"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PRODUCT/PROJECT MANAGER</a:t>
            </a:r>
          </a:p>
        </p:txBody>
      </p:sp>
      <p:sp>
        <p:nvSpPr>
          <p:cNvPr id="13" name="TextBox 12">
            <a:extLst>
              <a:ext uri="{FF2B5EF4-FFF2-40B4-BE49-F238E27FC236}">
                <a16:creationId xmlns:a16="http://schemas.microsoft.com/office/drawing/2014/main" id="{D177821F-D010-899D-1E76-9FBDEB058185}"/>
              </a:ext>
            </a:extLst>
          </p:cNvPr>
          <p:cNvSpPr txBox="1"/>
          <p:nvPr/>
        </p:nvSpPr>
        <p:spPr>
          <a:xfrm>
            <a:off x="4187193" y="5940392"/>
            <a:ext cx="2028119" cy="461665"/>
          </a:xfrm>
          <a:prstGeom prst="rect">
            <a:avLst/>
          </a:prstGeom>
          <a:noFill/>
        </p:spPr>
        <p:txBody>
          <a:bodyPr wrap="none" rtlCol="0">
            <a:spAutoFit/>
          </a:bodyPr>
          <a:lstStyle/>
          <a:p>
            <a:r>
              <a:rPr lang="en-US" sz="2400" b="1" dirty="0">
                <a:effectLst>
                  <a:glow rad="749300">
                    <a:schemeClr val="accent5">
                      <a:satMod val="175000"/>
                      <a:alpha val="82000"/>
                    </a:schemeClr>
                  </a:glow>
                </a:effectLst>
                <a:latin typeface="Courier New" panose="02070309020205020404" pitchFamily="49" charset="0"/>
                <a:cs typeface="Courier New" panose="02070309020205020404" pitchFamily="49" charset="0"/>
              </a:rPr>
              <a:t>MANAGEMENT</a:t>
            </a:r>
          </a:p>
        </p:txBody>
      </p:sp>
      <p:sp>
        <p:nvSpPr>
          <p:cNvPr id="14" name="TextBox 13">
            <a:extLst>
              <a:ext uri="{FF2B5EF4-FFF2-40B4-BE49-F238E27FC236}">
                <a16:creationId xmlns:a16="http://schemas.microsoft.com/office/drawing/2014/main" id="{AECC8DA9-3F6D-4515-9812-9A06FFE274FA}"/>
              </a:ext>
            </a:extLst>
          </p:cNvPr>
          <p:cNvSpPr txBox="1"/>
          <p:nvPr/>
        </p:nvSpPr>
        <p:spPr>
          <a:xfrm>
            <a:off x="3477331" y="3125804"/>
            <a:ext cx="5237331" cy="646331"/>
          </a:xfrm>
          <a:prstGeom prst="rect">
            <a:avLst/>
          </a:prstGeom>
          <a:noFill/>
          <a:effectLst>
            <a:glow rad="571500">
              <a:schemeClr val="accent5">
                <a:satMod val="175000"/>
                <a:alpha val="82000"/>
              </a:schemeClr>
            </a:glow>
          </a:effectLst>
        </p:spPr>
        <p:txBody>
          <a:bodyPr wrap="none" rtlCol="0">
            <a:spAutoFit/>
          </a:bodyPr>
          <a:lstStyle/>
          <a:p>
            <a:r>
              <a:rPr lang="en-US" sz="3600" b="1" dirty="0">
                <a:effectLst>
                  <a:glow rad="406400">
                    <a:schemeClr val="accent5">
                      <a:satMod val="175000"/>
                      <a:alpha val="82000"/>
                    </a:schemeClr>
                  </a:glow>
                </a:effectLst>
                <a:latin typeface="Aharoni" panose="02010803020104030203" pitchFamily="2" charset="-79"/>
                <a:cs typeface="Aharoni" panose="02010803020104030203" pitchFamily="2" charset="-79"/>
              </a:rPr>
              <a:t>Skills and Certifications</a:t>
            </a:r>
          </a:p>
        </p:txBody>
      </p:sp>
      <p:sp>
        <p:nvSpPr>
          <p:cNvPr id="3" name="Rectangle 2">
            <a:extLst>
              <a:ext uri="{FF2B5EF4-FFF2-40B4-BE49-F238E27FC236}">
                <a16:creationId xmlns:a16="http://schemas.microsoft.com/office/drawing/2014/main" id="{D044B7F8-2669-B745-89C2-7DB634DC2840}"/>
              </a:ext>
            </a:extLst>
          </p:cNvPr>
          <p:cNvSpPr/>
          <p:nvPr/>
        </p:nvSpPr>
        <p:spPr>
          <a:xfrm>
            <a:off x="3157133" y="353087"/>
            <a:ext cx="2396810"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8C95BB5-2CD9-7B68-2975-50FFDEA48B5E}"/>
              </a:ext>
            </a:extLst>
          </p:cNvPr>
          <p:cNvSpPr/>
          <p:nvPr/>
        </p:nvSpPr>
        <p:spPr>
          <a:xfrm>
            <a:off x="6542572" y="1"/>
            <a:ext cx="1860284" cy="5589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hlinkClick r:id="rId3" action="ppaction://hlinksldjump"/>
            <a:extLst>
              <a:ext uri="{FF2B5EF4-FFF2-40B4-BE49-F238E27FC236}">
                <a16:creationId xmlns:a16="http://schemas.microsoft.com/office/drawing/2014/main" id="{EC7638A0-5A10-D291-D7C6-798FA11FEA5B}"/>
              </a:ext>
            </a:extLst>
          </p:cNvPr>
          <p:cNvSpPr/>
          <p:nvPr/>
        </p:nvSpPr>
        <p:spPr>
          <a:xfrm>
            <a:off x="3157133" y="353087"/>
            <a:ext cx="2396810"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hlinkClick r:id="rId4" action="ppaction://hlinksldjump"/>
            <a:extLst>
              <a:ext uri="{FF2B5EF4-FFF2-40B4-BE49-F238E27FC236}">
                <a16:creationId xmlns:a16="http://schemas.microsoft.com/office/drawing/2014/main" id="{8B73BE3A-F9ED-9152-77C9-4A97AF71FC44}"/>
              </a:ext>
            </a:extLst>
          </p:cNvPr>
          <p:cNvSpPr/>
          <p:nvPr/>
        </p:nvSpPr>
        <p:spPr>
          <a:xfrm>
            <a:off x="6638059" y="75177"/>
            <a:ext cx="1659429"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hlinkClick r:id="rId5" action="ppaction://hlinksldjump"/>
            <a:extLst>
              <a:ext uri="{FF2B5EF4-FFF2-40B4-BE49-F238E27FC236}">
                <a16:creationId xmlns:a16="http://schemas.microsoft.com/office/drawing/2014/main" id="{D89D4134-AA8C-BF2E-7E0F-7A455E9263ED}"/>
              </a:ext>
            </a:extLst>
          </p:cNvPr>
          <p:cNvSpPr/>
          <p:nvPr/>
        </p:nvSpPr>
        <p:spPr>
          <a:xfrm>
            <a:off x="7674566" y="1177356"/>
            <a:ext cx="4318512" cy="4313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hlinkClick r:id="rId6" action="ppaction://hlinksldjump"/>
            <a:extLst>
              <a:ext uri="{FF2B5EF4-FFF2-40B4-BE49-F238E27FC236}">
                <a16:creationId xmlns:a16="http://schemas.microsoft.com/office/drawing/2014/main" id="{201AB9D5-A617-D7BB-4960-08504F75DF5D}"/>
              </a:ext>
            </a:extLst>
          </p:cNvPr>
          <p:cNvSpPr/>
          <p:nvPr/>
        </p:nvSpPr>
        <p:spPr>
          <a:xfrm>
            <a:off x="9623615" y="3362940"/>
            <a:ext cx="1659429" cy="4910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hlinkClick r:id="rId7" action="ppaction://hlinksldjump"/>
            <a:extLst>
              <a:ext uri="{FF2B5EF4-FFF2-40B4-BE49-F238E27FC236}">
                <a16:creationId xmlns:a16="http://schemas.microsoft.com/office/drawing/2014/main" id="{6104C73D-E054-D7B0-67F9-2701DBBEFE19}"/>
              </a:ext>
            </a:extLst>
          </p:cNvPr>
          <p:cNvSpPr/>
          <p:nvPr/>
        </p:nvSpPr>
        <p:spPr>
          <a:xfrm>
            <a:off x="8089137" y="5522073"/>
            <a:ext cx="2949846"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hlinkClick r:id="rId8" action="ppaction://hlinksldjump"/>
            <a:extLst>
              <a:ext uri="{FF2B5EF4-FFF2-40B4-BE49-F238E27FC236}">
                <a16:creationId xmlns:a16="http://schemas.microsoft.com/office/drawing/2014/main" id="{72A85AFF-907E-A3D0-BB60-1414489084FA}"/>
              </a:ext>
            </a:extLst>
          </p:cNvPr>
          <p:cNvSpPr/>
          <p:nvPr/>
        </p:nvSpPr>
        <p:spPr>
          <a:xfrm>
            <a:off x="6095996" y="4703613"/>
            <a:ext cx="737702"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hlinkClick r:id="rId9" action="ppaction://hlinksldjump"/>
            <a:extLst>
              <a:ext uri="{FF2B5EF4-FFF2-40B4-BE49-F238E27FC236}">
                <a16:creationId xmlns:a16="http://schemas.microsoft.com/office/drawing/2014/main" id="{EB6C0E8F-3D27-C1BA-5FEC-36692E0D7F70}"/>
              </a:ext>
            </a:extLst>
          </p:cNvPr>
          <p:cNvSpPr/>
          <p:nvPr/>
        </p:nvSpPr>
        <p:spPr>
          <a:xfrm>
            <a:off x="4187193" y="5940392"/>
            <a:ext cx="2028119" cy="4616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hlinkClick r:id="rId10" action="ppaction://hlinksldjump"/>
            <a:extLst>
              <a:ext uri="{FF2B5EF4-FFF2-40B4-BE49-F238E27FC236}">
                <a16:creationId xmlns:a16="http://schemas.microsoft.com/office/drawing/2014/main" id="{C4AC28BA-9200-CCB1-4C73-D82F01C188B1}"/>
              </a:ext>
            </a:extLst>
          </p:cNvPr>
          <p:cNvSpPr/>
          <p:nvPr/>
        </p:nvSpPr>
        <p:spPr>
          <a:xfrm>
            <a:off x="575977" y="6092631"/>
            <a:ext cx="2504009" cy="4122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hlinkClick r:id="rId11" action="ppaction://hlinksldjump"/>
            <a:extLst>
              <a:ext uri="{FF2B5EF4-FFF2-40B4-BE49-F238E27FC236}">
                <a16:creationId xmlns:a16="http://schemas.microsoft.com/office/drawing/2014/main" id="{AAEA90C2-054C-4C30-5E76-3D283EE7DDE9}"/>
              </a:ext>
            </a:extLst>
          </p:cNvPr>
          <p:cNvSpPr/>
          <p:nvPr/>
        </p:nvSpPr>
        <p:spPr>
          <a:xfrm>
            <a:off x="1511975" y="4175384"/>
            <a:ext cx="1475084" cy="38809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hlinkClick r:id="rId12" action="ppaction://hlinksldjump"/>
            <a:extLst>
              <a:ext uri="{FF2B5EF4-FFF2-40B4-BE49-F238E27FC236}">
                <a16:creationId xmlns:a16="http://schemas.microsoft.com/office/drawing/2014/main" id="{9DE468C5-ECEA-C4B2-2396-8301B014E774}"/>
              </a:ext>
            </a:extLst>
          </p:cNvPr>
          <p:cNvSpPr/>
          <p:nvPr/>
        </p:nvSpPr>
        <p:spPr>
          <a:xfrm>
            <a:off x="832282" y="1299545"/>
            <a:ext cx="1659429" cy="40941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66821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4E7EE"/>
        </a:solidFill>
        <a:effectLst/>
      </p:bgPr>
    </p:bg>
    <p:spTree>
      <p:nvGrpSpPr>
        <p:cNvPr id="1" name=""/>
        <p:cNvGrpSpPr/>
        <p:nvPr/>
      </p:nvGrpSpPr>
      <p:grpSpPr>
        <a:xfrm>
          <a:off x="0" y="0"/>
          <a:ext cx="0" cy="0"/>
          <a:chOff x="0" y="0"/>
          <a:chExt cx="0" cy="0"/>
        </a:xfrm>
      </p:grpSpPr>
      <p:pic>
        <p:nvPicPr>
          <p:cNvPr id="8194" name="Picture 2" descr="Software Architecture: From Developer to Architect Online Class | LinkedIn  Learning, formerly Lynda.com">
            <a:extLst>
              <a:ext uri="{FF2B5EF4-FFF2-40B4-BE49-F238E27FC236}">
                <a16:creationId xmlns:a16="http://schemas.microsoft.com/office/drawing/2014/main" id="{C4265327-DFD2-ED7C-ECBC-3B539933AF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15" y="3718146"/>
            <a:ext cx="5581017" cy="31393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7006EA5-2651-510E-F316-710C54FEFFB9}"/>
              </a:ext>
            </a:extLst>
          </p:cNvPr>
          <p:cNvSpPr>
            <a:spLocks noGrp="1"/>
          </p:cNvSpPr>
          <p:nvPr>
            <p:ph type="title"/>
          </p:nvPr>
        </p:nvSpPr>
        <p:spPr>
          <a:xfrm>
            <a:off x="597568" y="357022"/>
            <a:ext cx="4725202" cy="963161"/>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ARCHITECTURE</a:t>
            </a:r>
          </a:p>
        </p:txBody>
      </p:sp>
      <p:sp>
        <p:nvSpPr>
          <p:cNvPr id="3" name="Content Placeholder 2">
            <a:extLst>
              <a:ext uri="{FF2B5EF4-FFF2-40B4-BE49-F238E27FC236}">
                <a16:creationId xmlns:a16="http://schemas.microsoft.com/office/drawing/2014/main" id="{49E1C43C-C8D0-060C-05AA-14EE8314F0E2}"/>
              </a:ext>
            </a:extLst>
          </p:cNvPr>
          <p:cNvSpPr>
            <a:spLocks noGrp="1"/>
          </p:cNvSpPr>
          <p:nvPr>
            <p:ph idx="1"/>
          </p:nvPr>
        </p:nvSpPr>
        <p:spPr>
          <a:xfrm>
            <a:off x="187787" y="1320182"/>
            <a:ext cx="5279361" cy="2212289"/>
          </a:xfrm>
        </p:spPr>
        <p:txBody>
          <a:bodyPr>
            <a:normAutofit fontScale="62500" lnSpcReduction="20000"/>
          </a:bodyPr>
          <a:lstStyle/>
          <a:p>
            <a:pPr marL="0" indent="0">
              <a:buNone/>
            </a:pPr>
            <a:r>
              <a:rPr lang="en-US" dirty="0"/>
              <a:t>CAREERS:</a:t>
            </a:r>
          </a:p>
          <a:p>
            <a:pPr marL="0" indent="0">
              <a:buNone/>
            </a:pPr>
            <a:r>
              <a:rPr lang="en-US" dirty="0"/>
              <a:t>-Cloud, database, data, software, </a:t>
            </a:r>
            <a:r>
              <a:rPr lang="en-US" dirty="0" err="1"/>
              <a:t>etc</a:t>
            </a:r>
            <a:endParaRPr lang="en-US" dirty="0"/>
          </a:p>
          <a:p>
            <a:r>
              <a:rPr lang="en-US" dirty="0"/>
              <a:t>Responsibilities include designing the structure of new technology systems and overseeing program implementation. Tech architects work alongside enterprise architects and other IT roles to deliver technical solutions while managing large teams of developers and IT specialists.</a:t>
            </a:r>
          </a:p>
        </p:txBody>
      </p:sp>
      <p:sp>
        <p:nvSpPr>
          <p:cNvPr id="4" name="TextBox 3">
            <a:extLst>
              <a:ext uri="{FF2B5EF4-FFF2-40B4-BE49-F238E27FC236}">
                <a16:creationId xmlns:a16="http://schemas.microsoft.com/office/drawing/2014/main" id="{A37388D1-8300-DCEF-79E0-48B2F106AF5C}"/>
              </a:ext>
            </a:extLst>
          </p:cNvPr>
          <p:cNvSpPr txBox="1"/>
          <p:nvPr/>
        </p:nvSpPr>
        <p:spPr>
          <a:xfrm>
            <a:off x="5563402" y="234335"/>
            <a:ext cx="6343049" cy="5355312"/>
          </a:xfrm>
          <a:prstGeom prst="rect">
            <a:avLst/>
          </a:prstGeom>
          <a:noFill/>
        </p:spPr>
        <p:txBody>
          <a:bodyPr wrap="square" rtlCol="0">
            <a:spAutoFit/>
          </a:bodyPr>
          <a:lstStyle/>
          <a:p>
            <a:r>
              <a:rPr lang="en-US" dirty="0"/>
              <a:t>SKILLS:</a:t>
            </a:r>
          </a:p>
          <a:p>
            <a:r>
              <a:rPr lang="en-US" dirty="0" err="1"/>
              <a:t>Sofware</a:t>
            </a:r>
            <a:r>
              <a:rPr lang="en-US" dirty="0"/>
              <a:t> architect is a full-stack developer</a:t>
            </a:r>
          </a:p>
          <a:p>
            <a:r>
              <a:rPr lang="en-US" dirty="0"/>
              <a:t>Software designs/dev, languages, architecture</a:t>
            </a:r>
          </a:p>
          <a:p>
            <a:r>
              <a:rPr lang="en-US" dirty="0"/>
              <a:t>Project management skills</a:t>
            </a:r>
          </a:p>
          <a:p>
            <a:r>
              <a:rPr lang="en-US" dirty="0"/>
              <a:t>Computer networks and IT security management</a:t>
            </a:r>
          </a:p>
          <a:p>
            <a:r>
              <a:rPr lang="en-US" dirty="0"/>
              <a:t>Unified Modeling Language (UML)</a:t>
            </a:r>
          </a:p>
          <a:p>
            <a:r>
              <a:rPr lang="en-US" dirty="0"/>
              <a:t>Architecture strategies, methods, frameworks, patterns</a:t>
            </a:r>
          </a:p>
          <a:p>
            <a:r>
              <a:rPr lang="en-US" dirty="0"/>
              <a:t>Business, data, application, technology/infrastructure, information </a:t>
            </a:r>
          </a:p>
          <a:p>
            <a:r>
              <a:rPr lang="en-US" dirty="0"/>
              <a:t>Frameworks: TOGAF (The Open Group Architecture Framework), </a:t>
            </a:r>
            <a:r>
              <a:rPr lang="en-US" dirty="0" err="1"/>
              <a:t>DoDAF</a:t>
            </a:r>
            <a:r>
              <a:rPr lang="en-US" dirty="0"/>
              <a:t> (Department of Defense Architecture Framework), and Zachman Framework</a:t>
            </a:r>
          </a:p>
          <a:p>
            <a:r>
              <a:rPr lang="en-US" dirty="0"/>
              <a:t>Understand architectural tradeoffs (Time to market, System performance, Customer experience)</a:t>
            </a:r>
          </a:p>
          <a:p>
            <a:r>
              <a:rPr lang="en-US" dirty="0"/>
              <a:t>Understand tech debt</a:t>
            </a:r>
          </a:p>
          <a:p>
            <a:r>
              <a:rPr lang="en-US" dirty="0"/>
              <a:t>Technical breadth</a:t>
            </a:r>
          </a:p>
          <a:p>
            <a:r>
              <a:rPr lang="en-US" dirty="0"/>
              <a:t>Cloud computing</a:t>
            </a:r>
          </a:p>
          <a:p>
            <a:r>
              <a:rPr lang="en-US" dirty="0"/>
              <a:t>Programming languages</a:t>
            </a:r>
          </a:p>
          <a:p>
            <a:r>
              <a:rPr lang="en-US" dirty="0" err="1"/>
              <a:t>Devops</a:t>
            </a:r>
            <a:r>
              <a:rPr lang="en-US" dirty="0"/>
              <a:t> familiarity</a:t>
            </a:r>
          </a:p>
        </p:txBody>
      </p:sp>
      <p:sp>
        <p:nvSpPr>
          <p:cNvPr id="5" name="TextBox 4">
            <a:extLst>
              <a:ext uri="{FF2B5EF4-FFF2-40B4-BE49-F238E27FC236}">
                <a16:creationId xmlns:a16="http://schemas.microsoft.com/office/drawing/2014/main" id="{A7661C3B-6C4D-7EE8-59A9-663052CD3E7C}"/>
              </a:ext>
            </a:extLst>
          </p:cNvPr>
          <p:cNvSpPr txBox="1"/>
          <p:nvPr/>
        </p:nvSpPr>
        <p:spPr>
          <a:xfrm>
            <a:off x="8278528" y="4395255"/>
            <a:ext cx="3998723" cy="2462213"/>
          </a:xfrm>
          <a:prstGeom prst="rect">
            <a:avLst/>
          </a:prstGeom>
          <a:noFill/>
        </p:spPr>
        <p:txBody>
          <a:bodyPr wrap="none" rtlCol="0">
            <a:spAutoFit/>
          </a:bodyPr>
          <a:lstStyle/>
          <a:p>
            <a:r>
              <a:rPr lang="en-US" sz="1400" dirty="0"/>
              <a:t>CERTS:</a:t>
            </a:r>
          </a:p>
          <a:p>
            <a:r>
              <a:rPr lang="en-US" sz="1400" dirty="0"/>
              <a:t>Google Certified Professional Cloud Architect</a:t>
            </a:r>
          </a:p>
          <a:p>
            <a:r>
              <a:rPr lang="en-US" sz="1400" dirty="0"/>
              <a:t>AWS Certified Solutions Architect</a:t>
            </a:r>
          </a:p>
          <a:p>
            <a:r>
              <a:rPr lang="en-US" sz="1400" dirty="0"/>
              <a:t>Microsoft Certified: Azure Solutions Architect Expert</a:t>
            </a:r>
          </a:p>
          <a:p>
            <a:r>
              <a:rPr lang="en-US" sz="1400" dirty="0"/>
              <a:t>Microsoft Certified: Azure Fundamentals</a:t>
            </a:r>
          </a:p>
          <a:p>
            <a:r>
              <a:rPr lang="en-US" sz="1400" dirty="0"/>
              <a:t>ITIL v3 Master certification</a:t>
            </a:r>
          </a:p>
          <a:p>
            <a:r>
              <a:rPr lang="en-US" sz="1400" dirty="0"/>
              <a:t>The Open Group Certified Architect (Open CA)</a:t>
            </a:r>
          </a:p>
          <a:p>
            <a:r>
              <a:rPr lang="en-US" sz="1400" dirty="0"/>
              <a:t>Professional Cloud Solutions Architect Certification</a:t>
            </a:r>
          </a:p>
          <a:p>
            <a:r>
              <a:rPr lang="en-US" sz="1400" dirty="0"/>
              <a:t>Red Hat Certified Architect</a:t>
            </a:r>
          </a:p>
          <a:p>
            <a:r>
              <a:rPr lang="en-US" sz="1400" dirty="0"/>
              <a:t>Salesforce Certified Technical Architect (CTA)</a:t>
            </a:r>
          </a:p>
          <a:p>
            <a:r>
              <a:rPr lang="en-US" sz="1400" dirty="0"/>
              <a:t>Zachman Certified – Enterprise Architect</a:t>
            </a:r>
          </a:p>
        </p:txBody>
      </p:sp>
      <p:pic>
        <p:nvPicPr>
          <p:cNvPr id="8" name="Picture 7">
            <a:extLst>
              <a:ext uri="{FF2B5EF4-FFF2-40B4-BE49-F238E27FC236}">
                <a16:creationId xmlns:a16="http://schemas.microsoft.com/office/drawing/2014/main" id="{9CC20C21-311B-F484-74E9-29A11540A4E2}"/>
              </a:ext>
            </a:extLst>
          </p:cNvPr>
          <p:cNvPicPr>
            <a:picLocks noChangeAspect="1"/>
          </p:cNvPicPr>
          <p:nvPr/>
        </p:nvPicPr>
        <p:blipFill>
          <a:blip r:embed="rId3"/>
          <a:stretch>
            <a:fillRect/>
          </a:stretch>
        </p:blipFill>
        <p:spPr>
          <a:xfrm>
            <a:off x="26939" y="6250383"/>
            <a:ext cx="573332" cy="573332"/>
          </a:xfrm>
          <a:prstGeom prst="rect">
            <a:avLst/>
          </a:prstGeom>
        </p:spPr>
      </p:pic>
      <p:sp>
        <p:nvSpPr>
          <p:cNvPr id="9" name="Rectangle 8">
            <a:hlinkClick r:id="" action="ppaction://hlinkshowjump?jump=firstslide"/>
            <a:extLst>
              <a:ext uri="{FF2B5EF4-FFF2-40B4-BE49-F238E27FC236}">
                <a16:creationId xmlns:a16="http://schemas.microsoft.com/office/drawing/2014/main" id="{E35077DC-AF3E-A2C4-E748-F6277BC3E5FB}"/>
              </a:ext>
            </a:extLst>
          </p:cNvPr>
          <p:cNvSpPr/>
          <p:nvPr/>
        </p:nvSpPr>
        <p:spPr>
          <a:xfrm>
            <a:off x="0" y="6217920"/>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57513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C8F0"/>
        </a:solidFill>
        <a:effectLst/>
      </p:bgPr>
    </p:bg>
    <p:spTree>
      <p:nvGrpSpPr>
        <p:cNvPr id="1" name=""/>
        <p:cNvGrpSpPr/>
        <p:nvPr/>
      </p:nvGrpSpPr>
      <p:grpSpPr>
        <a:xfrm>
          <a:off x="0" y="0"/>
          <a:ext cx="0" cy="0"/>
          <a:chOff x="0" y="0"/>
          <a:chExt cx="0" cy="0"/>
        </a:xfrm>
      </p:grpSpPr>
      <p:pic>
        <p:nvPicPr>
          <p:cNvPr id="9218" name="Picture 2" descr="The Ultimate Technical Program Manager (TPM) Toolkit | Clockwise">
            <a:extLst>
              <a:ext uri="{FF2B5EF4-FFF2-40B4-BE49-F238E27FC236}">
                <a16:creationId xmlns:a16="http://schemas.microsoft.com/office/drawing/2014/main" id="{CC081CA0-D5A2-9AE5-EF6E-B367A5DA2B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868" y="4322064"/>
            <a:ext cx="5071872" cy="25359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602C46F-9117-1FF9-7788-45FFDEA68806}"/>
              </a:ext>
            </a:extLst>
          </p:cNvPr>
          <p:cNvSpPr>
            <a:spLocks noGrp="1"/>
          </p:cNvSpPr>
          <p:nvPr>
            <p:ph type="title"/>
          </p:nvPr>
        </p:nvSpPr>
        <p:spPr>
          <a:xfrm>
            <a:off x="1673592" y="113515"/>
            <a:ext cx="8844815" cy="828408"/>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PRODUCT/PROJECT MANAGER</a:t>
            </a:r>
          </a:p>
        </p:txBody>
      </p:sp>
      <p:sp>
        <p:nvSpPr>
          <p:cNvPr id="3" name="Content Placeholder 2">
            <a:extLst>
              <a:ext uri="{FF2B5EF4-FFF2-40B4-BE49-F238E27FC236}">
                <a16:creationId xmlns:a16="http://schemas.microsoft.com/office/drawing/2014/main" id="{96348DE9-2B40-6C0E-6996-74F57FBFF0C7}"/>
              </a:ext>
            </a:extLst>
          </p:cNvPr>
          <p:cNvSpPr>
            <a:spLocks noGrp="1"/>
          </p:cNvSpPr>
          <p:nvPr>
            <p:ph idx="1"/>
          </p:nvPr>
        </p:nvSpPr>
        <p:spPr>
          <a:xfrm>
            <a:off x="479814" y="1027452"/>
            <a:ext cx="6592503" cy="2230489"/>
          </a:xfrm>
        </p:spPr>
        <p:txBody>
          <a:bodyPr>
            <a:normAutofit lnSpcReduction="10000"/>
          </a:bodyPr>
          <a:lstStyle/>
          <a:p>
            <a:pPr marL="0" indent="0">
              <a:buNone/>
            </a:pPr>
            <a:r>
              <a:rPr lang="en-US" dirty="0"/>
              <a:t>Product managers and project managers often work together, they have distinct roles. While a product manager sets the vision, goals, and business trajectory of a product, a project manager leads the many projects to make those goals a reality.</a:t>
            </a:r>
          </a:p>
        </p:txBody>
      </p:sp>
      <p:sp>
        <p:nvSpPr>
          <p:cNvPr id="4" name="TextBox 3">
            <a:extLst>
              <a:ext uri="{FF2B5EF4-FFF2-40B4-BE49-F238E27FC236}">
                <a16:creationId xmlns:a16="http://schemas.microsoft.com/office/drawing/2014/main" id="{BA48E2F9-EF2B-888A-9098-CC48B5FFC4FE}"/>
              </a:ext>
            </a:extLst>
          </p:cNvPr>
          <p:cNvSpPr txBox="1"/>
          <p:nvPr/>
        </p:nvSpPr>
        <p:spPr>
          <a:xfrm>
            <a:off x="7154289" y="941923"/>
            <a:ext cx="4278765" cy="3970318"/>
          </a:xfrm>
          <a:prstGeom prst="rect">
            <a:avLst/>
          </a:prstGeom>
          <a:noFill/>
        </p:spPr>
        <p:txBody>
          <a:bodyPr wrap="square" rtlCol="0">
            <a:spAutoFit/>
          </a:bodyPr>
          <a:lstStyle/>
          <a:p>
            <a:r>
              <a:rPr lang="en-US" dirty="0"/>
              <a:t>SKILLS:</a:t>
            </a:r>
          </a:p>
          <a:p>
            <a:r>
              <a:rPr lang="en-US" dirty="0"/>
              <a:t>Product management boot camps</a:t>
            </a:r>
          </a:p>
          <a:p>
            <a:r>
              <a:rPr lang="en-US" dirty="0"/>
              <a:t>Software dev</a:t>
            </a:r>
          </a:p>
          <a:p>
            <a:r>
              <a:rPr lang="en-US" dirty="0"/>
              <a:t>Coding</a:t>
            </a:r>
          </a:p>
          <a:p>
            <a:r>
              <a:rPr lang="en-US" dirty="0"/>
              <a:t>Financial/stakeholder management, financial modeling</a:t>
            </a:r>
          </a:p>
          <a:p>
            <a:r>
              <a:rPr lang="en-US" dirty="0"/>
              <a:t>Data analysis/extraction</a:t>
            </a:r>
          </a:p>
          <a:p>
            <a:r>
              <a:rPr lang="en-US" dirty="0"/>
              <a:t>A/B testing</a:t>
            </a:r>
          </a:p>
          <a:p>
            <a:r>
              <a:rPr lang="en-US" dirty="0"/>
              <a:t>Prototyping</a:t>
            </a:r>
          </a:p>
          <a:p>
            <a:r>
              <a:rPr lang="en-US" dirty="0"/>
              <a:t>Market research analysis</a:t>
            </a:r>
          </a:p>
          <a:p>
            <a:r>
              <a:rPr lang="en-US" dirty="0"/>
              <a:t>Product roadmap development</a:t>
            </a:r>
          </a:p>
          <a:p>
            <a:r>
              <a:rPr lang="en-US" dirty="0"/>
              <a:t>Kanban/scrum/Agile</a:t>
            </a:r>
          </a:p>
          <a:p>
            <a:r>
              <a:rPr lang="en-US" dirty="0"/>
              <a:t>Agile software</a:t>
            </a:r>
          </a:p>
          <a:p>
            <a:r>
              <a:rPr lang="en-US" dirty="0"/>
              <a:t>SQL</a:t>
            </a:r>
          </a:p>
        </p:txBody>
      </p:sp>
      <p:sp>
        <p:nvSpPr>
          <p:cNvPr id="5" name="TextBox 4">
            <a:extLst>
              <a:ext uri="{FF2B5EF4-FFF2-40B4-BE49-F238E27FC236}">
                <a16:creationId xmlns:a16="http://schemas.microsoft.com/office/drawing/2014/main" id="{B48DC195-1173-F491-247C-86EB1DDA193D}"/>
              </a:ext>
            </a:extLst>
          </p:cNvPr>
          <p:cNvSpPr txBox="1"/>
          <p:nvPr/>
        </p:nvSpPr>
        <p:spPr>
          <a:xfrm>
            <a:off x="1784444" y="3429000"/>
            <a:ext cx="5071872" cy="3539430"/>
          </a:xfrm>
          <a:prstGeom prst="rect">
            <a:avLst/>
          </a:prstGeom>
          <a:noFill/>
        </p:spPr>
        <p:txBody>
          <a:bodyPr wrap="square" rtlCol="0">
            <a:spAutoFit/>
          </a:bodyPr>
          <a:lstStyle/>
          <a:p>
            <a:r>
              <a:rPr lang="en-US" sz="1400" dirty="0"/>
              <a:t>CERTS:</a:t>
            </a:r>
          </a:p>
          <a:p>
            <a:r>
              <a:rPr lang="en-US" sz="1400" dirty="0"/>
              <a:t>Project Management Professional (PMP)</a:t>
            </a:r>
          </a:p>
          <a:p>
            <a:r>
              <a:rPr lang="en-US" sz="1400" dirty="0"/>
              <a:t>Certified Associate in Project Management (CAPM)</a:t>
            </a:r>
          </a:p>
          <a:p>
            <a:r>
              <a:rPr lang="en-US" sz="1400" dirty="0"/>
              <a:t>Program Management Professional (</a:t>
            </a:r>
            <a:r>
              <a:rPr lang="en-US" sz="1400" dirty="0" err="1"/>
              <a:t>PgMP</a:t>
            </a:r>
            <a:r>
              <a:rPr lang="en-US" sz="1400" dirty="0"/>
              <a:t>)</a:t>
            </a:r>
          </a:p>
          <a:p>
            <a:r>
              <a:rPr lang="en-US" sz="1400" dirty="0"/>
              <a:t>Agile Certified Practitioner (ACP)</a:t>
            </a:r>
          </a:p>
          <a:p>
            <a:r>
              <a:rPr lang="en-US" sz="1400" dirty="0"/>
              <a:t>CompTIA Project+ Certification</a:t>
            </a:r>
          </a:p>
          <a:p>
            <a:r>
              <a:rPr lang="en-US" sz="1400" dirty="0"/>
              <a:t>Certified Project Management Practitioner (CPMP)</a:t>
            </a:r>
          </a:p>
          <a:p>
            <a:r>
              <a:rPr lang="en-US" sz="1400" dirty="0"/>
              <a:t>Master Project Manager (MPM)</a:t>
            </a:r>
          </a:p>
          <a:p>
            <a:r>
              <a:rPr lang="en-US" sz="1400" dirty="0"/>
              <a:t>Certified ScrumMaster</a:t>
            </a:r>
          </a:p>
          <a:p>
            <a:r>
              <a:rPr lang="en-US" sz="1400" dirty="0"/>
              <a:t>PRINCE2 Certification</a:t>
            </a:r>
          </a:p>
          <a:p>
            <a:r>
              <a:rPr lang="en-US" sz="1400" dirty="0"/>
              <a:t>Pragmatic Institute’s Product Management Certification</a:t>
            </a:r>
          </a:p>
          <a:p>
            <a:r>
              <a:rPr lang="en-US" sz="1400" dirty="0"/>
              <a:t>Product School’s Product Management Certification Programs</a:t>
            </a:r>
          </a:p>
          <a:p>
            <a:r>
              <a:rPr lang="en-US" sz="1400" dirty="0"/>
              <a:t>AIPMM Certified Product Manager Credential through 280 Group</a:t>
            </a:r>
          </a:p>
          <a:p>
            <a:r>
              <a:rPr lang="en-US" sz="1400" dirty="0"/>
              <a:t>Product Development and Management Association’s (PDMA) New Product Development Certification</a:t>
            </a:r>
          </a:p>
          <a:p>
            <a:endParaRPr lang="en-US" sz="1400" dirty="0"/>
          </a:p>
        </p:txBody>
      </p:sp>
      <p:pic>
        <p:nvPicPr>
          <p:cNvPr id="7" name="Picture 6">
            <a:extLst>
              <a:ext uri="{FF2B5EF4-FFF2-40B4-BE49-F238E27FC236}">
                <a16:creationId xmlns:a16="http://schemas.microsoft.com/office/drawing/2014/main" id="{EB1E77A9-7335-F01A-07B6-DB42650934E5}"/>
              </a:ext>
            </a:extLst>
          </p:cNvPr>
          <p:cNvPicPr>
            <a:picLocks noChangeAspect="1"/>
          </p:cNvPicPr>
          <p:nvPr/>
        </p:nvPicPr>
        <p:blipFill>
          <a:blip r:embed="rId3"/>
          <a:stretch>
            <a:fillRect/>
          </a:stretch>
        </p:blipFill>
        <p:spPr>
          <a:xfrm>
            <a:off x="26939" y="6250383"/>
            <a:ext cx="573332" cy="573332"/>
          </a:xfrm>
          <a:prstGeom prst="rect">
            <a:avLst/>
          </a:prstGeom>
        </p:spPr>
      </p:pic>
      <p:sp>
        <p:nvSpPr>
          <p:cNvPr id="8" name="Rectangle 7">
            <a:hlinkClick r:id="" action="ppaction://hlinkshowjump?jump=firstslide"/>
            <a:extLst>
              <a:ext uri="{FF2B5EF4-FFF2-40B4-BE49-F238E27FC236}">
                <a16:creationId xmlns:a16="http://schemas.microsoft.com/office/drawing/2014/main" id="{0354FAD7-68B0-8C9F-D224-7796B1A5DD2F}"/>
              </a:ext>
            </a:extLst>
          </p:cNvPr>
          <p:cNvSpPr/>
          <p:nvPr/>
        </p:nvSpPr>
        <p:spPr>
          <a:xfrm>
            <a:off x="0" y="6217009"/>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4163542"/>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9 Types of Management Styles: Which Ones Are Most Effective? - UpRaise">
            <a:extLst>
              <a:ext uri="{FF2B5EF4-FFF2-40B4-BE49-F238E27FC236}">
                <a16:creationId xmlns:a16="http://schemas.microsoft.com/office/drawing/2014/main" id="{23AE1B08-3492-9BC7-C9BD-83781FDC50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593" y="3429000"/>
            <a:ext cx="5057837" cy="367718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178ACF1-3903-4BAD-8181-EF54016C5022}"/>
              </a:ext>
            </a:extLst>
          </p:cNvPr>
          <p:cNvSpPr>
            <a:spLocks noGrp="1"/>
          </p:cNvSpPr>
          <p:nvPr>
            <p:ph type="title"/>
          </p:nvPr>
        </p:nvSpPr>
        <p:spPr>
          <a:xfrm>
            <a:off x="2530103" y="213722"/>
            <a:ext cx="3960533" cy="1091484"/>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MANAGEMENT</a:t>
            </a:r>
          </a:p>
        </p:txBody>
      </p:sp>
      <p:sp>
        <p:nvSpPr>
          <p:cNvPr id="3" name="Content Placeholder 2">
            <a:extLst>
              <a:ext uri="{FF2B5EF4-FFF2-40B4-BE49-F238E27FC236}">
                <a16:creationId xmlns:a16="http://schemas.microsoft.com/office/drawing/2014/main" id="{1382F454-AF7F-33F4-2F60-FF4EAC052685}"/>
              </a:ext>
            </a:extLst>
          </p:cNvPr>
          <p:cNvSpPr>
            <a:spLocks noGrp="1"/>
          </p:cNvSpPr>
          <p:nvPr>
            <p:ph idx="1"/>
          </p:nvPr>
        </p:nvSpPr>
        <p:spPr>
          <a:xfrm>
            <a:off x="354328" y="1559607"/>
            <a:ext cx="5555584" cy="3201509"/>
          </a:xfrm>
        </p:spPr>
        <p:txBody>
          <a:bodyPr>
            <a:normAutofit fontScale="92500" lnSpcReduction="10000"/>
          </a:bodyPr>
          <a:lstStyle/>
          <a:p>
            <a:pPr marL="0" indent="0">
              <a:buNone/>
            </a:pPr>
            <a:r>
              <a:rPr lang="en-US" dirty="0"/>
              <a:t>The role of a technical manager is a hybrid role that focuses on leading a team and working hands-on with projects involving technology. The technical manager oversees a company's computer and information systems to keep everything running and may make improvements to systems as needed.</a:t>
            </a:r>
          </a:p>
        </p:txBody>
      </p:sp>
      <p:sp>
        <p:nvSpPr>
          <p:cNvPr id="4" name="TextBox 3">
            <a:extLst>
              <a:ext uri="{FF2B5EF4-FFF2-40B4-BE49-F238E27FC236}">
                <a16:creationId xmlns:a16="http://schemas.microsoft.com/office/drawing/2014/main" id="{D9B8E328-C561-167B-3FD9-A0AF9B91C9CE}"/>
              </a:ext>
            </a:extLst>
          </p:cNvPr>
          <p:cNvSpPr txBox="1"/>
          <p:nvPr/>
        </p:nvSpPr>
        <p:spPr>
          <a:xfrm>
            <a:off x="9801405" y="4422835"/>
            <a:ext cx="2567058" cy="2308324"/>
          </a:xfrm>
          <a:prstGeom prst="rect">
            <a:avLst/>
          </a:prstGeom>
          <a:noFill/>
        </p:spPr>
        <p:txBody>
          <a:bodyPr wrap="square" rtlCol="0">
            <a:spAutoFit/>
          </a:bodyPr>
          <a:lstStyle/>
          <a:p>
            <a:r>
              <a:rPr lang="en-US" dirty="0"/>
              <a:t>SKILLS:</a:t>
            </a:r>
          </a:p>
          <a:p>
            <a:r>
              <a:rPr lang="en-US" dirty="0"/>
              <a:t>A little of all the above plus project management, people skills</a:t>
            </a:r>
          </a:p>
          <a:p>
            <a:r>
              <a:rPr lang="en-US" dirty="0"/>
              <a:t>Managing risk</a:t>
            </a:r>
          </a:p>
          <a:p>
            <a:r>
              <a:rPr lang="en-US" dirty="0"/>
              <a:t>Compliance</a:t>
            </a:r>
          </a:p>
          <a:p>
            <a:r>
              <a:rPr lang="en-US" dirty="0"/>
              <a:t>Finance</a:t>
            </a:r>
          </a:p>
        </p:txBody>
      </p:sp>
      <p:sp>
        <p:nvSpPr>
          <p:cNvPr id="5" name="TextBox 4">
            <a:extLst>
              <a:ext uri="{FF2B5EF4-FFF2-40B4-BE49-F238E27FC236}">
                <a16:creationId xmlns:a16="http://schemas.microsoft.com/office/drawing/2014/main" id="{D91B8C09-E07D-9978-1BF4-770142FC51BB}"/>
              </a:ext>
            </a:extLst>
          </p:cNvPr>
          <p:cNvSpPr txBox="1"/>
          <p:nvPr/>
        </p:nvSpPr>
        <p:spPr>
          <a:xfrm>
            <a:off x="7377267" y="236802"/>
            <a:ext cx="4507324" cy="4524315"/>
          </a:xfrm>
          <a:prstGeom prst="rect">
            <a:avLst/>
          </a:prstGeom>
          <a:noFill/>
        </p:spPr>
        <p:txBody>
          <a:bodyPr wrap="none" rtlCol="0">
            <a:spAutoFit/>
          </a:bodyPr>
          <a:lstStyle/>
          <a:p>
            <a:r>
              <a:rPr lang="en-US" dirty="0"/>
              <a:t>CERTS:</a:t>
            </a:r>
          </a:p>
          <a:p>
            <a:r>
              <a:rPr lang="en-US" dirty="0"/>
              <a:t>PMI</a:t>
            </a:r>
          </a:p>
          <a:p>
            <a:r>
              <a:rPr lang="en-US" dirty="0"/>
              <a:t>CompTIA</a:t>
            </a:r>
          </a:p>
          <a:p>
            <a:r>
              <a:rPr lang="en-US" dirty="0"/>
              <a:t>Management accounting</a:t>
            </a:r>
          </a:p>
          <a:p>
            <a:r>
              <a:rPr lang="en-US" dirty="0"/>
              <a:t>PMP</a:t>
            </a:r>
          </a:p>
          <a:p>
            <a:r>
              <a:rPr lang="en-US" dirty="0"/>
              <a:t>Certified Associate in Project Management</a:t>
            </a:r>
          </a:p>
          <a:p>
            <a:r>
              <a:rPr lang="en-US" dirty="0"/>
              <a:t>Certified </a:t>
            </a:r>
            <a:r>
              <a:rPr lang="en-US" dirty="0" err="1"/>
              <a:t>Scrummaster</a:t>
            </a:r>
            <a:r>
              <a:rPr lang="en-US" dirty="0"/>
              <a:t> (</a:t>
            </a:r>
            <a:r>
              <a:rPr lang="en-US" dirty="0" err="1"/>
              <a:t>Csm</a:t>
            </a:r>
            <a:r>
              <a:rPr lang="en-US" dirty="0"/>
              <a:t>)</a:t>
            </a:r>
          </a:p>
          <a:p>
            <a:r>
              <a:rPr lang="en-US" dirty="0"/>
              <a:t>Certified Information Security Manager (</a:t>
            </a:r>
            <a:r>
              <a:rPr lang="en-US" dirty="0" err="1"/>
              <a:t>Cism</a:t>
            </a:r>
            <a:r>
              <a:rPr lang="en-US" dirty="0"/>
              <a:t>)</a:t>
            </a:r>
          </a:p>
          <a:p>
            <a:r>
              <a:rPr lang="en-US" dirty="0"/>
              <a:t>Information technology management</a:t>
            </a:r>
          </a:p>
          <a:p>
            <a:r>
              <a:rPr lang="en-US" dirty="0"/>
              <a:t>Scrum</a:t>
            </a:r>
          </a:p>
          <a:p>
            <a:r>
              <a:rPr lang="en-US" dirty="0"/>
              <a:t>CompTIA Project+ certification</a:t>
            </a:r>
          </a:p>
          <a:p>
            <a:r>
              <a:rPr lang="en-US" dirty="0"/>
              <a:t>PRINCE2 certification</a:t>
            </a:r>
          </a:p>
          <a:p>
            <a:r>
              <a:rPr lang="en-US" dirty="0"/>
              <a:t>Certified Scrum Master (</a:t>
            </a:r>
            <a:r>
              <a:rPr lang="en-US" dirty="0" err="1"/>
              <a:t>Csm</a:t>
            </a:r>
            <a:r>
              <a:rPr lang="en-US" dirty="0"/>
              <a:t>)</a:t>
            </a:r>
          </a:p>
          <a:p>
            <a:r>
              <a:rPr lang="en-US" dirty="0"/>
              <a:t>TOGAF 9</a:t>
            </a:r>
          </a:p>
          <a:p>
            <a:r>
              <a:rPr lang="en-US" dirty="0"/>
              <a:t>CAPM certification</a:t>
            </a:r>
          </a:p>
          <a:p>
            <a:endParaRPr lang="en-US" dirty="0"/>
          </a:p>
        </p:txBody>
      </p:sp>
      <p:pic>
        <p:nvPicPr>
          <p:cNvPr id="9" name="Picture 8">
            <a:extLst>
              <a:ext uri="{FF2B5EF4-FFF2-40B4-BE49-F238E27FC236}">
                <a16:creationId xmlns:a16="http://schemas.microsoft.com/office/drawing/2014/main" id="{3F11D862-C194-06C3-2204-8C75855CFCD8}"/>
              </a:ext>
            </a:extLst>
          </p:cNvPr>
          <p:cNvPicPr>
            <a:picLocks noChangeAspect="1"/>
          </p:cNvPicPr>
          <p:nvPr/>
        </p:nvPicPr>
        <p:blipFill>
          <a:blip r:embed="rId3"/>
          <a:stretch>
            <a:fillRect/>
          </a:stretch>
        </p:blipFill>
        <p:spPr>
          <a:xfrm>
            <a:off x="26939" y="6250383"/>
            <a:ext cx="573332" cy="573332"/>
          </a:xfrm>
          <a:prstGeom prst="rect">
            <a:avLst/>
          </a:prstGeom>
        </p:spPr>
      </p:pic>
      <p:sp>
        <p:nvSpPr>
          <p:cNvPr id="10" name="Rectangle 9">
            <a:hlinkClick r:id="" action="ppaction://hlinkshowjump?jump=firstslide"/>
            <a:extLst>
              <a:ext uri="{FF2B5EF4-FFF2-40B4-BE49-F238E27FC236}">
                <a16:creationId xmlns:a16="http://schemas.microsoft.com/office/drawing/2014/main" id="{1ECEA17F-AAFE-F747-A6BD-F15AC4BD2E6D}"/>
              </a:ext>
            </a:extLst>
          </p:cNvPr>
          <p:cNvSpPr/>
          <p:nvPr/>
        </p:nvSpPr>
        <p:spPr>
          <a:xfrm>
            <a:off x="0" y="6217920"/>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9CC84013-3F42-693F-3536-3D69C2B844D4}"/>
              </a:ext>
            </a:extLst>
          </p:cNvPr>
          <p:cNvSpPr txBox="1"/>
          <p:nvPr/>
        </p:nvSpPr>
        <p:spPr>
          <a:xfrm>
            <a:off x="726952" y="4576586"/>
            <a:ext cx="2719255" cy="2308324"/>
          </a:xfrm>
          <a:prstGeom prst="rect">
            <a:avLst/>
          </a:prstGeom>
          <a:noFill/>
        </p:spPr>
        <p:txBody>
          <a:bodyPr wrap="square" rtlCol="0">
            <a:spAutoFit/>
          </a:bodyPr>
          <a:lstStyle/>
          <a:p>
            <a:r>
              <a:rPr lang="en-US" dirty="0"/>
              <a:t>Useful resources:</a:t>
            </a:r>
          </a:p>
          <a:p>
            <a:r>
              <a:rPr lang="en-US" dirty="0"/>
              <a:t>Adobe’s Women’s Executive Shadowing Program (WESP)</a:t>
            </a:r>
          </a:p>
          <a:p>
            <a:r>
              <a:rPr lang="en-US" dirty="0"/>
              <a:t>*This year’s program is already in progress – apply next year!</a:t>
            </a:r>
          </a:p>
          <a:p>
            <a:endParaRPr lang="en-US" dirty="0"/>
          </a:p>
        </p:txBody>
      </p:sp>
    </p:spTree>
    <p:extLst>
      <p:ext uri="{BB962C8B-B14F-4D97-AF65-F5344CB8AC3E}">
        <p14:creationId xmlns:p14="http://schemas.microsoft.com/office/powerpoint/2010/main" val="140029565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20 Top Career Paths for Techies: Which Is for You?">
            <a:extLst>
              <a:ext uri="{FF2B5EF4-FFF2-40B4-BE49-F238E27FC236}">
                <a16:creationId xmlns:a16="http://schemas.microsoft.com/office/drawing/2014/main" id="{74F3C27F-8B66-C36F-1884-B743C6E158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0956" y="3262964"/>
            <a:ext cx="5823625" cy="35950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240A93-5807-EF57-3DBB-B4FB2EAD86EA}"/>
              </a:ext>
            </a:extLst>
          </p:cNvPr>
          <p:cNvSpPr>
            <a:spLocks noGrp="1"/>
          </p:cNvSpPr>
          <p:nvPr>
            <p:ph type="title"/>
          </p:nvPr>
        </p:nvSpPr>
        <p:spPr>
          <a:xfrm>
            <a:off x="508202" y="198093"/>
            <a:ext cx="6673516" cy="934285"/>
          </a:xfrm>
        </p:spPr>
        <p:txBody>
          <a:bodyPr/>
          <a:lstStyle/>
          <a:p>
            <a:r>
              <a:rPr lang="en-US" sz="4800" b="1" dirty="0">
                <a:effectLst/>
                <a:latin typeface="Courier New" panose="02070309020205020404" pitchFamily="49" charset="0"/>
                <a:ea typeface="+mn-ea"/>
                <a:cs typeface="Courier New" panose="02070309020205020404" pitchFamily="49" charset="0"/>
              </a:rPr>
              <a:t>General Resources</a:t>
            </a:r>
          </a:p>
        </p:txBody>
      </p:sp>
      <p:sp>
        <p:nvSpPr>
          <p:cNvPr id="3" name="Content Placeholder 2">
            <a:extLst>
              <a:ext uri="{FF2B5EF4-FFF2-40B4-BE49-F238E27FC236}">
                <a16:creationId xmlns:a16="http://schemas.microsoft.com/office/drawing/2014/main" id="{3E2FE50E-580A-622F-CAF3-017DA176164E}"/>
              </a:ext>
            </a:extLst>
          </p:cNvPr>
          <p:cNvSpPr>
            <a:spLocks noGrp="1"/>
          </p:cNvSpPr>
          <p:nvPr>
            <p:ph idx="1"/>
          </p:nvPr>
        </p:nvSpPr>
        <p:spPr>
          <a:xfrm>
            <a:off x="200194" y="1222409"/>
            <a:ext cx="6981524" cy="2945330"/>
          </a:xfrm>
        </p:spPr>
        <p:txBody>
          <a:bodyPr>
            <a:normAutofit/>
          </a:bodyPr>
          <a:lstStyle/>
          <a:p>
            <a:r>
              <a:rPr lang="en-US" sz="1400" dirty="0"/>
              <a:t>Bootcamps</a:t>
            </a:r>
          </a:p>
          <a:p>
            <a:pPr marL="0" indent="0">
              <a:buNone/>
            </a:pPr>
            <a:r>
              <a:rPr lang="en-US" sz="1300" dirty="0"/>
              <a:t>Bootcamp is a short-term training program that guides your specific skills. It is especially popular for technical jobs that require programming and design. Bootcamps are known for their hands-on approach to learning, with interactive exercises, challenging projects, and opportunities for peer collaboration. Because you are expected to do hands-on work, boot camps are frequently described as "immersive." While there will always be theory, practical assignments will consume a large portion of your time. To put it another way, you can expect to learn by doing. </a:t>
            </a:r>
          </a:p>
        </p:txBody>
      </p:sp>
      <p:sp>
        <p:nvSpPr>
          <p:cNvPr id="4" name="TextBox 3">
            <a:extLst>
              <a:ext uri="{FF2B5EF4-FFF2-40B4-BE49-F238E27FC236}">
                <a16:creationId xmlns:a16="http://schemas.microsoft.com/office/drawing/2014/main" id="{A9706D87-847D-D6B6-91C5-AD3A7AD1818C}"/>
              </a:ext>
            </a:extLst>
          </p:cNvPr>
          <p:cNvSpPr txBox="1"/>
          <p:nvPr/>
        </p:nvSpPr>
        <p:spPr>
          <a:xfrm>
            <a:off x="8046557" y="198093"/>
            <a:ext cx="3792354" cy="3693319"/>
          </a:xfrm>
          <a:prstGeom prst="rect">
            <a:avLst/>
          </a:prstGeom>
          <a:noFill/>
        </p:spPr>
        <p:txBody>
          <a:bodyPr wrap="square" rtlCol="0">
            <a:spAutoFit/>
          </a:bodyPr>
          <a:lstStyle/>
          <a:p>
            <a:r>
              <a:rPr lang="en-US" sz="1300" dirty="0"/>
              <a:t>Online schools/coding camps:</a:t>
            </a:r>
          </a:p>
          <a:p>
            <a:r>
              <a:rPr lang="en-US" sz="1300" dirty="0"/>
              <a:t>https://</a:t>
            </a:r>
            <a:r>
              <a:rPr lang="en-US" sz="1300" dirty="0" err="1"/>
              <a:t>www.forbes.com</a:t>
            </a:r>
            <a:r>
              <a:rPr lang="en-US" sz="1300" dirty="0"/>
              <a:t>/advisor/education/best-coding-bootcamps/</a:t>
            </a:r>
          </a:p>
          <a:p>
            <a:r>
              <a:rPr lang="en-US" sz="1300" dirty="0"/>
              <a:t>https://</a:t>
            </a:r>
            <a:r>
              <a:rPr lang="en-US" sz="1300" dirty="0" err="1"/>
              <a:t>www.bestcolleges.com</a:t>
            </a:r>
            <a:r>
              <a:rPr lang="en-US" sz="1300" dirty="0"/>
              <a:t>/bootcamps/find-bootcamps/best-coding-bootcamps/</a:t>
            </a:r>
          </a:p>
          <a:p>
            <a:r>
              <a:rPr lang="en-US" sz="1300" dirty="0"/>
              <a:t>https://</a:t>
            </a:r>
            <a:r>
              <a:rPr lang="en-US" sz="1300" dirty="0" err="1"/>
              <a:t>www.coursereport.com</a:t>
            </a:r>
            <a:r>
              <a:rPr lang="en-US" sz="1300" dirty="0"/>
              <a:t>/best-coding-bootcamps</a:t>
            </a:r>
          </a:p>
          <a:p>
            <a:r>
              <a:rPr lang="en-US" sz="1300" dirty="0" err="1"/>
              <a:t>FreeCodeCamp.org</a:t>
            </a:r>
            <a:endParaRPr lang="en-US" sz="1300" dirty="0"/>
          </a:p>
          <a:p>
            <a:endParaRPr lang="en-US" sz="1300" dirty="0"/>
          </a:p>
          <a:p>
            <a:r>
              <a:rPr lang="en-US" sz="1300" dirty="0"/>
              <a:t>Learning resources:</a:t>
            </a:r>
          </a:p>
          <a:p>
            <a:r>
              <a:rPr lang="en-US" sz="1300" dirty="0"/>
              <a:t>Pluralsight</a:t>
            </a:r>
          </a:p>
          <a:p>
            <a:r>
              <a:rPr lang="en-US" sz="1300" dirty="0"/>
              <a:t>Udemy</a:t>
            </a:r>
          </a:p>
          <a:p>
            <a:r>
              <a:rPr lang="en-US" sz="1300" dirty="0"/>
              <a:t>Coursera</a:t>
            </a:r>
          </a:p>
          <a:p>
            <a:r>
              <a:rPr lang="en-US" sz="1300" dirty="0" err="1"/>
              <a:t>Simplilearn</a:t>
            </a:r>
            <a:endParaRPr lang="en-US" sz="1300" dirty="0"/>
          </a:p>
          <a:p>
            <a:r>
              <a:rPr lang="en-US" sz="1300" dirty="0" err="1"/>
              <a:t>Youtube</a:t>
            </a:r>
            <a:r>
              <a:rPr lang="en-US" sz="1300" dirty="0"/>
              <a:t>/Google/</a:t>
            </a:r>
            <a:r>
              <a:rPr lang="en-US" sz="1300" dirty="0" err="1"/>
              <a:t>etc</a:t>
            </a:r>
            <a:endParaRPr lang="en-US" sz="1300" dirty="0"/>
          </a:p>
          <a:p>
            <a:r>
              <a:rPr lang="en-US" sz="1300" dirty="0"/>
              <a:t>Online documentation</a:t>
            </a:r>
          </a:p>
          <a:p>
            <a:r>
              <a:rPr lang="en-US" sz="1300" dirty="0"/>
              <a:t>Stack Overflow</a:t>
            </a:r>
          </a:p>
          <a:p>
            <a:r>
              <a:rPr lang="en-US" sz="1300" dirty="0"/>
              <a:t>LinkedIn courses</a:t>
            </a:r>
          </a:p>
        </p:txBody>
      </p:sp>
      <p:sp>
        <p:nvSpPr>
          <p:cNvPr id="5" name="TextBox 4">
            <a:extLst>
              <a:ext uri="{FF2B5EF4-FFF2-40B4-BE49-F238E27FC236}">
                <a16:creationId xmlns:a16="http://schemas.microsoft.com/office/drawing/2014/main" id="{41529ED9-0998-5E68-53F8-2E2A788D2380}"/>
              </a:ext>
            </a:extLst>
          </p:cNvPr>
          <p:cNvSpPr txBox="1"/>
          <p:nvPr/>
        </p:nvSpPr>
        <p:spPr>
          <a:xfrm>
            <a:off x="9432758" y="3891412"/>
            <a:ext cx="2626425" cy="2092881"/>
          </a:xfrm>
          <a:prstGeom prst="rect">
            <a:avLst/>
          </a:prstGeom>
          <a:noFill/>
        </p:spPr>
        <p:txBody>
          <a:bodyPr wrap="none" rtlCol="0">
            <a:spAutoFit/>
          </a:bodyPr>
          <a:lstStyle/>
          <a:p>
            <a:r>
              <a:rPr lang="en-US" sz="1300" dirty="0"/>
              <a:t>Adobe internal emails:</a:t>
            </a:r>
          </a:p>
          <a:p>
            <a:r>
              <a:rPr lang="en-US" sz="1300" dirty="0"/>
              <a:t>Digital Learning Technical Resources</a:t>
            </a:r>
          </a:p>
          <a:p>
            <a:r>
              <a:rPr lang="en-US" sz="1300" dirty="0"/>
              <a:t>From Digital Learning </a:t>
            </a:r>
          </a:p>
          <a:p>
            <a:r>
              <a:rPr lang="en-US" sz="1300" dirty="0"/>
              <a:t>&lt;</a:t>
            </a:r>
            <a:r>
              <a:rPr lang="en-US" sz="1300" dirty="0" err="1"/>
              <a:t>digitallearn@adobe.com</a:t>
            </a:r>
            <a:r>
              <a:rPr lang="en-US" sz="1300" dirty="0"/>
              <a:t>&gt;</a:t>
            </a:r>
          </a:p>
          <a:p>
            <a:endParaRPr lang="en-US" sz="1300" dirty="0"/>
          </a:p>
          <a:p>
            <a:r>
              <a:rPr lang="en-US" sz="1300" dirty="0"/>
              <a:t>Coding Practice websites:</a:t>
            </a:r>
          </a:p>
          <a:p>
            <a:r>
              <a:rPr lang="en-US" sz="1300" dirty="0"/>
              <a:t>Khan Academy</a:t>
            </a:r>
          </a:p>
          <a:p>
            <a:r>
              <a:rPr lang="en-US" sz="1300" dirty="0" err="1"/>
              <a:t>Codewars</a:t>
            </a:r>
            <a:endParaRPr lang="en-US" sz="1300" dirty="0"/>
          </a:p>
          <a:p>
            <a:r>
              <a:rPr lang="en-US" sz="1300" dirty="0" err="1"/>
              <a:t>Codeacademy</a:t>
            </a:r>
            <a:endParaRPr lang="en-US" sz="1300" dirty="0"/>
          </a:p>
          <a:p>
            <a:r>
              <a:rPr lang="en-US" sz="1300" dirty="0"/>
              <a:t>W3Schools</a:t>
            </a:r>
          </a:p>
        </p:txBody>
      </p:sp>
      <p:sp>
        <p:nvSpPr>
          <p:cNvPr id="6" name="TextBox 5">
            <a:extLst>
              <a:ext uri="{FF2B5EF4-FFF2-40B4-BE49-F238E27FC236}">
                <a16:creationId xmlns:a16="http://schemas.microsoft.com/office/drawing/2014/main" id="{1D3D74DC-E9FC-B19B-A69F-09F65EEA3F1B}"/>
              </a:ext>
            </a:extLst>
          </p:cNvPr>
          <p:cNvSpPr txBox="1"/>
          <p:nvPr/>
        </p:nvSpPr>
        <p:spPr>
          <a:xfrm>
            <a:off x="200194" y="2775096"/>
            <a:ext cx="3909793" cy="3524042"/>
          </a:xfrm>
          <a:prstGeom prst="rect">
            <a:avLst/>
          </a:prstGeom>
          <a:noFill/>
        </p:spPr>
        <p:txBody>
          <a:bodyPr wrap="square" rtlCol="0">
            <a:spAutoFit/>
          </a:bodyPr>
          <a:lstStyle/>
          <a:p>
            <a:pPr marL="285750" indent="-285750">
              <a:buFont typeface="Arial" panose="020B0604020202020204" pitchFamily="34" charset="0"/>
              <a:buChar char="•"/>
            </a:pPr>
            <a:r>
              <a:rPr lang="en-US" sz="1400" dirty="0"/>
              <a:t>Certificates</a:t>
            </a:r>
          </a:p>
          <a:p>
            <a:pPr marL="0" indent="0">
              <a:buNone/>
            </a:pPr>
            <a:r>
              <a:rPr lang="en-US" sz="1300" dirty="0"/>
              <a:t>A certification program is a type of training in which you work toward obtaining a certificate in a specific field, such as systems administration or creating accessible web pages. Certification programs are built on a foundation of standards developed by industry leaders.</a:t>
            </a:r>
          </a:p>
          <a:p>
            <a:pPr marL="0" indent="0">
              <a:buNone/>
            </a:pPr>
            <a:r>
              <a:rPr lang="en-US" sz="1300" dirty="0"/>
              <a:t>Certifications and boot camps will benefit your career regardless of the program you choose. If you are looking for a job that involves the web, having a certification in web development, for example, sends a positive signal to any prospective employer. There is the main difference you should remember while choosing the Bootcamp or certifications.</a:t>
            </a:r>
          </a:p>
          <a:p>
            <a:pPr marL="0" indent="0">
              <a:buNone/>
            </a:pPr>
            <a:r>
              <a:rPr lang="en-US" sz="1300" dirty="0"/>
              <a:t>The key to determining the value of any certification is in what your interests and where your career focus lies.</a:t>
            </a:r>
          </a:p>
          <a:p>
            <a:endParaRPr lang="en-US" sz="1400" dirty="0"/>
          </a:p>
        </p:txBody>
      </p:sp>
      <p:pic>
        <p:nvPicPr>
          <p:cNvPr id="9" name="Picture 8">
            <a:hlinkClick r:id="" action="ppaction://hlinkshowjump?jump=firstslide"/>
            <a:extLst>
              <a:ext uri="{FF2B5EF4-FFF2-40B4-BE49-F238E27FC236}">
                <a16:creationId xmlns:a16="http://schemas.microsoft.com/office/drawing/2014/main" id="{853D208E-0110-FAC8-BE59-838675C19750}"/>
              </a:ext>
            </a:extLst>
          </p:cNvPr>
          <p:cNvPicPr>
            <a:picLocks noChangeAspect="1"/>
          </p:cNvPicPr>
          <p:nvPr/>
        </p:nvPicPr>
        <p:blipFill>
          <a:blip r:embed="rId3"/>
          <a:stretch>
            <a:fillRect/>
          </a:stretch>
        </p:blipFill>
        <p:spPr>
          <a:xfrm>
            <a:off x="26939" y="6250383"/>
            <a:ext cx="573332" cy="573332"/>
          </a:xfrm>
          <a:prstGeom prst="rect">
            <a:avLst/>
          </a:prstGeom>
        </p:spPr>
      </p:pic>
    </p:spTree>
    <p:extLst>
      <p:ext uri="{BB962C8B-B14F-4D97-AF65-F5344CB8AC3E}">
        <p14:creationId xmlns:p14="http://schemas.microsoft.com/office/powerpoint/2010/main" val="391115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8DAF"/>
            </a:gs>
            <a:gs pos="100000">
              <a:srgbClr val="2B4983"/>
            </a:gs>
          </a:gsLst>
          <a:lin ang="5400000" scaled="1"/>
        </a:gradFill>
        <a:effectLst/>
      </p:bgPr>
    </p:bg>
    <p:spTree>
      <p:nvGrpSpPr>
        <p:cNvPr id="1" name=""/>
        <p:cNvGrpSpPr/>
        <p:nvPr/>
      </p:nvGrpSpPr>
      <p:grpSpPr>
        <a:xfrm>
          <a:off x="0" y="0"/>
          <a:ext cx="0" cy="0"/>
          <a:chOff x="0" y="0"/>
          <a:chExt cx="0" cy="0"/>
        </a:xfrm>
      </p:grpSpPr>
      <p:pic>
        <p:nvPicPr>
          <p:cNvPr id="1026" name="Picture 2" descr="Software Development Environments Move to the Cloud - IEEE Spectrum">
            <a:extLst>
              <a:ext uri="{FF2B5EF4-FFF2-40B4-BE49-F238E27FC236}">
                <a16:creationId xmlns:a16="http://schemas.microsoft.com/office/drawing/2014/main" id="{D0CCE567-5B4A-E5A3-F079-86472A5959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6907" y="0"/>
            <a:ext cx="4555092" cy="34163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98D8F5-AE87-3613-86F8-0B2F9E000D1F}"/>
              </a:ext>
            </a:extLst>
          </p:cNvPr>
          <p:cNvSpPr>
            <a:spLocks noGrp="1"/>
          </p:cNvSpPr>
          <p:nvPr>
            <p:ph type="title"/>
          </p:nvPr>
        </p:nvSpPr>
        <p:spPr>
          <a:xfrm>
            <a:off x="3927108" y="56276"/>
            <a:ext cx="3175535" cy="1132423"/>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SOFTWARE</a:t>
            </a:r>
          </a:p>
        </p:txBody>
      </p:sp>
      <p:sp>
        <p:nvSpPr>
          <p:cNvPr id="3" name="Content Placeholder 2">
            <a:extLst>
              <a:ext uri="{FF2B5EF4-FFF2-40B4-BE49-F238E27FC236}">
                <a16:creationId xmlns:a16="http://schemas.microsoft.com/office/drawing/2014/main" id="{1F46BF28-F662-B6D8-645D-91E82E44111E}"/>
              </a:ext>
            </a:extLst>
          </p:cNvPr>
          <p:cNvSpPr>
            <a:spLocks noGrp="1"/>
          </p:cNvSpPr>
          <p:nvPr>
            <p:ph idx="1"/>
          </p:nvPr>
        </p:nvSpPr>
        <p:spPr>
          <a:xfrm>
            <a:off x="1622165" y="2679964"/>
            <a:ext cx="5810780" cy="3979898"/>
          </a:xfrm>
        </p:spPr>
        <p:txBody>
          <a:bodyPr>
            <a:normAutofit fontScale="70000" lnSpcReduction="20000"/>
          </a:bodyPr>
          <a:lstStyle/>
          <a:p>
            <a:pPr marL="0" indent="0">
              <a:buNone/>
            </a:pPr>
            <a:r>
              <a:rPr lang="en-US" dirty="0"/>
              <a:t>CAREERS:</a:t>
            </a:r>
          </a:p>
          <a:p>
            <a:pPr marL="0" indent="0">
              <a:buNone/>
            </a:pPr>
            <a:r>
              <a:rPr lang="en-US" dirty="0"/>
              <a:t>-Platform/DevOps/SRE</a:t>
            </a:r>
          </a:p>
          <a:p>
            <a:r>
              <a:rPr lang="en-US" dirty="0"/>
              <a:t>DevOps is a conceptual mindset for defining the ways development and operations collaborate. Platform engineering is the creation of a centralized platform with defined sets of tools and workflows.</a:t>
            </a:r>
          </a:p>
          <a:p>
            <a:r>
              <a:rPr lang="en-US" dirty="0"/>
              <a:t>Platform engineering is often implemented after a DevOps initiative has already been put in place.</a:t>
            </a:r>
          </a:p>
          <a:p>
            <a:pPr marL="0" indent="0">
              <a:buNone/>
            </a:pPr>
            <a:r>
              <a:rPr lang="en-US" dirty="0"/>
              <a:t>-Software Developer/Engineer</a:t>
            </a:r>
          </a:p>
          <a:p>
            <a:r>
              <a:rPr lang="en-US" dirty="0"/>
              <a:t>Software developers design specific computer systems and application software. Software engineers work on a larger scale to design, develop, and test entire computer systems and application software for a company or organization—software development is a subset of software engineering. </a:t>
            </a:r>
          </a:p>
        </p:txBody>
      </p:sp>
      <p:sp>
        <p:nvSpPr>
          <p:cNvPr id="4" name="TextBox 3">
            <a:extLst>
              <a:ext uri="{FF2B5EF4-FFF2-40B4-BE49-F238E27FC236}">
                <a16:creationId xmlns:a16="http://schemas.microsoft.com/office/drawing/2014/main" id="{323C3575-918D-9307-C240-5B2D32FC8523}"/>
              </a:ext>
            </a:extLst>
          </p:cNvPr>
          <p:cNvSpPr txBox="1"/>
          <p:nvPr/>
        </p:nvSpPr>
        <p:spPr>
          <a:xfrm>
            <a:off x="268706" y="174206"/>
            <a:ext cx="3658402" cy="3416320"/>
          </a:xfrm>
          <a:prstGeom prst="rect">
            <a:avLst/>
          </a:prstGeom>
          <a:noFill/>
        </p:spPr>
        <p:txBody>
          <a:bodyPr wrap="square" rtlCol="0">
            <a:spAutoFit/>
          </a:bodyPr>
          <a:lstStyle/>
          <a:p>
            <a:r>
              <a:rPr lang="en-US" dirty="0"/>
              <a:t>SKILLS:</a:t>
            </a:r>
          </a:p>
          <a:p>
            <a:r>
              <a:rPr lang="en-US" dirty="0"/>
              <a:t>Programming languages - Python, JavaScript, Java, Ruby, Scala </a:t>
            </a:r>
            <a:r>
              <a:rPr lang="en-US" dirty="0" err="1"/>
              <a:t>etc</a:t>
            </a:r>
            <a:endParaRPr lang="en-US" dirty="0"/>
          </a:p>
          <a:p>
            <a:r>
              <a:rPr lang="en-US" dirty="0"/>
              <a:t>Git/Gitlab/</a:t>
            </a:r>
            <a:r>
              <a:rPr lang="en-US" dirty="0" err="1"/>
              <a:t>Github</a:t>
            </a:r>
            <a:endParaRPr lang="en-US" dirty="0"/>
          </a:p>
          <a:p>
            <a:r>
              <a:rPr lang="en-US" dirty="0"/>
              <a:t>OOP</a:t>
            </a:r>
          </a:p>
          <a:p>
            <a:r>
              <a:rPr lang="en-US" dirty="0"/>
              <a:t>Cybersecurity</a:t>
            </a:r>
          </a:p>
          <a:p>
            <a:r>
              <a:rPr lang="en-US" dirty="0"/>
              <a:t>Docker</a:t>
            </a:r>
          </a:p>
          <a:p>
            <a:r>
              <a:rPr lang="en-US" dirty="0"/>
              <a:t>Angular</a:t>
            </a:r>
          </a:p>
          <a:p>
            <a:r>
              <a:rPr lang="en-US" dirty="0"/>
              <a:t>Mobile apps</a:t>
            </a:r>
          </a:p>
          <a:p>
            <a:r>
              <a:rPr lang="en-US" dirty="0"/>
              <a:t>SQL</a:t>
            </a:r>
          </a:p>
          <a:p>
            <a:r>
              <a:rPr lang="en-US" dirty="0" err="1"/>
              <a:t>Devops</a:t>
            </a:r>
            <a:endParaRPr lang="en-US" dirty="0"/>
          </a:p>
          <a:p>
            <a:r>
              <a:rPr lang="en-US" dirty="0"/>
              <a:t>K8s</a:t>
            </a:r>
          </a:p>
        </p:txBody>
      </p:sp>
      <p:sp>
        <p:nvSpPr>
          <p:cNvPr id="5" name="TextBox 4">
            <a:extLst>
              <a:ext uri="{FF2B5EF4-FFF2-40B4-BE49-F238E27FC236}">
                <a16:creationId xmlns:a16="http://schemas.microsoft.com/office/drawing/2014/main" id="{4331DD85-C0A1-DFD2-A55D-26F992FE0A7F}"/>
              </a:ext>
            </a:extLst>
          </p:cNvPr>
          <p:cNvSpPr txBox="1"/>
          <p:nvPr/>
        </p:nvSpPr>
        <p:spPr>
          <a:xfrm>
            <a:off x="7670489" y="3797540"/>
            <a:ext cx="4517519" cy="2862322"/>
          </a:xfrm>
          <a:prstGeom prst="rect">
            <a:avLst/>
          </a:prstGeom>
          <a:noFill/>
        </p:spPr>
        <p:txBody>
          <a:bodyPr wrap="none" rtlCol="0">
            <a:spAutoFit/>
          </a:bodyPr>
          <a:lstStyle/>
          <a:p>
            <a:r>
              <a:rPr lang="en-US" dirty="0"/>
              <a:t>CERTS:</a:t>
            </a:r>
          </a:p>
          <a:p>
            <a:r>
              <a:rPr lang="en-US" dirty="0"/>
              <a:t>AWS Certified Developer Associate</a:t>
            </a:r>
          </a:p>
          <a:p>
            <a:r>
              <a:rPr lang="en-US" dirty="0"/>
              <a:t>AWS Certified DevOps Engineer</a:t>
            </a:r>
          </a:p>
          <a:p>
            <a:r>
              <a:rPr lang="en-US" dirty="0"/>
              <a:t>Google Certified Professional Cloud Developer</a:t>
            </a:r>
          </a:p>
          <a:p>
            <a:r>
              <a:rPr lang="en-US" dirty="0"/>
              <a:t>Certified Kubernetes Administrator (CKA)</a:t>
            </a:r>
          </a:p>
          <a:p>
            <a:r>
              <a:rPr lang="en-US" dirty="0"/>
              <a:t>Docker Certified Associate (DCA)</a:t>
            </a:r>
          </a:p>
          <a:p>
            <a:r>
              <a:rPr lang="en-US" dirty="0"/>
              <a:t>Puppet Certified Professional</a:t>
            </a:r>
          </a:p>
          <a:p>
            <a:r>
              <a:rPr lang="en-US" dirty="0"/>
              <a:t>Microsoft Certified: DevOps Engineer Expert</a:t>
            </a:r>
          </a:p>
          <a:p>
            <a:r>
              <a:rPr lang="en-US" dirty="0"/>
              <a:t>Amazon DevOps training</a:t>
            </a:r>
          </a:p>
          <a:p>
            <a:r>
              <a:rPr lang="en-US" dirty="0"/>
              <a:t>MS Azure DevOps training</a:t>
            </a:r>
          </a:p>
        </p:txBody>
      </p:sp>
      <p:pic>
        <p:nvPicPr>
          <p:cNvPr id="8" name="Picture 7">
            <a:extLst>
              <a:ext uri="{FF2B5EF4-FFF2-40B4-BE49-F238E27FC236}">
                <a16:creationId xmlns:a16="http://schemas.microsoft.com/office/drawing/2014/main" id="{835BF525-F51C-4A8E-3440-428A465EE6CB}"/>
              </a:ext>
            </a:extLst>
          </p:cNvPr>
          <p:cNvPicPr>
            <a:picLocks noChangeAspect="1"/>
          </p:cNvPicPr>
          <p:nvPr/>
        </p:nvPicPr>
        <p:blipFill>
          <a:blip r:embed="rId3"/>
          <a:stretch>
            <a:fillRect/>
          </a:stretch>
        </p:blipFill>
        <p:spPr>
          <a:xfrm>
            <a:off x="26939" y="6250383"/>
            <a:ext cx="573332" cy="573332"/>
          </a:xfrm>
          <a:prstGeom prst="rect">
            <a:avLst/>
          </a:prstGeom>
        </p:spPr>
      </p:pic>
      <p:sp>
        <p:nvSpPr>
          <p:cNvPr id="9" name="Rectangle 8">
            <a:hlinkClick r:id="" action="ppaction://hlinkshowjump?jump=firstslide"/>
            <a:extLst>
              <a:ext uri="{FF2B5EF4-FFF2-40B4-BE49-F238E27FC236}">
                <a16:creationId xmlns:a16="http://schemas.microsoft.com/office/drawing/2014/main" id="{6C58ECCD-7AA2-5242-351A-C7353D9932F0}"/>
              </a:ext>
            </a:extLst>
          </p:cNvPr>
          <p:cNvSpPr/>
          <p:nvPr/>
        </p:nvSpPr>
        <p:spPr>
          <a:xfrm>
            <a:off x="3992" y="6214214"/>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0F61851C-E097-679A-7D65-DBEADAE800E3}"/>
              </a:ext>
            </a:extLst>
          </p:cNvPr>
          <p:cNvSpPr txBox="1"/>
          <p:nvPr/>
        </p:nvSpPr>
        <p:spPr>
          <a:xfrm>
            <a:off x="4438973" y="1073833"/>
            <a:ext cx="2930802" cy="2123658"/>
          </a:xfrm>
          <a:prstGeom prst="rect">
            <a:avLst/>
          </a:prstGeom>
          <a:noFill/>
        </p:spPr>
        <p:txBody>
          <a:bodyPr wrap="none" rtlCol="0">
            <a:spAutoFit/>
          </a:bodyPr>
          <a:lstStyle/>
          <a:p>
            <a:r>
              <a:rPr lang="en-US" sz="1600" dirty="0"/>
              <a:t>Useful learning resources:</a:t>
            </a:r>
            <a:br>
              <a:rPr lang="en-US" sz="1600" dirty="0"/>
            </a:br>
            <a:r>
              <a:rPr lang="en-US" sz="1600" dirty="0"/>
              <a:t>Learnk8s.io</a:t>
            </a:r>
          </a:p>
          <a:p>
            <a:r>
              <a:rPr lang="en-US" sz="1600" dirty="0" err="1"/>
              <a:t>kubernetes.io</a:t>
            </a:r>
            <a:endParaRPr lang="en-US" sz="1600" dirty="0"/>
          </a:p>
          <a:p>
            <a:r>
              <a:rPr lang="en-US" sz="1600" dirty="0" err="1"/>
              <a:t>kubebyexample.com</a:t>
            </a:r>
            <a:endParaRPr lang="en-US" sz="1600" dirty="0"/>
          </a:p>
          <a:p>
            <a:r>
              <a:rPr lang="en-US" sz="1600" dirty="0" err="1"/>
              <a:t>devopscube.com</a:t>
            </a:r>
            <a:endParaRPr lang="en-US" sz="1600" dirty="0"/>
          </a:p>
          <a:p>
            <a:r>
              <a:rPr lang="en-US" sz="1600" dirty="0" err="1"/>
              <a:t>learnkubernetes.withgoogle.com</a:t>
            </a:r>
            <a:endParaRPr lang="en-US" sz="1600" dirty="0"/>
          </a:p>
          <a:p>
            <a:r>
              <a:rPr lang="en-US" sz="1600" dirty="0" err="1"/>
              <a:t>kube.academy</a:t>
            </a:r>
            <a:endParaRPr lang="en-US" sz="1600" dirty="0"/>
          </a:p>
          <a:p>
            <a:r>
              <a:rPr lang="en-US" sz="1600" dirty="0" err="1"/>
              <a:t>Cloudacademy.com</a:t>
            </a:r>
            <a:endParaRPr lang="en-US" sz="1600" dirty="0"/>
          </a:p>
        </p:txBody>
      </p:sp>
    </p:spTree>
    <p:extLst>
      <p:ext uri="{BB962C8B-B14F-4D97-AF65-F5344CB8AC3E}">
        <p14:creationId xmlns:p14="http://schemas.microsoft.com/office/powerpoint/2010/main" val="381976376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19547D"/>
            </a:gs>
            <a:gs pos="49000">
              <a:srgbClr val="0B83BB"/>
            </a:gs>
            <a:gs pos="99000">
              <a:srgbClr val="5BCDEC"/>
            </a:gs>
          </a:gsLst>
          <a:lin ang="5400000" scaled="1"/>
        </a:gradFill>
        <a:effectLst/>
      </p:bgPr>
    </p:bg>
    <p:spTree>
      <p:nvGrpSpPr>
        <p:cNvPr id="1" name=""/>
        <p:cNvGrpSpPr/>
        <p:nvPr/>
      </p:nvGrpSpPr>
      <p:grpSpPr>
        <a:xfrm>
          <a:off x="0" y="0"/>
          <a:ext cx="0" cy="0"/>
          <a:chOff x="0" y="0"/>
          <a:chExt cx="0" cy="0"/>
        </a:xfrm>
      </p:grpSpPr>
      <p:pic>
        <p:nvPicPr>
          <p:cNvPr id="2050" name="Picture 2" descr="Database Engineer | Infrastructure | Technology Staffing">
            <a:extLst>
              <a:ext uri="{FF2B5EF4-FFF2-40B4-BE49-F238E27FC236}">
                <a16:creationId xmlns:a16="http://schemas.microsoft.com/office/drawing/2014/main" id="{1C46B546-9C53-D394-DEFD-0846C4EE72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2459" y="4160126"/>
            <a:ext cx="4549541" cy="26978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542BD8B-3118-C988-CB42-7F2FDAB2E649}"/>
              </a:ext>
            </a:extLst>
          </p:cNvPr>
          <p:cNvSpPr>
            <a:spLocks noGrp="1"/>
          </p:cNvSpPr>
          <p:nvPr>
            <p:ph type="title"/>
          </p:nvPr>
        </p:nvSpPr>
        <p:spPr>
          <a:xfrm>
            <a:off x="7014411" y="249623"/>
            <a:ext cx="5177589" cy="809157"/>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DATA/DATABASE</a:t>
            </a:r>
          </a:p>
        </p:txBody>
      </p:sp>
      <p:sp>
        <p:nvSpPr>
          <p:cNvPr id="3" name="Content Placeholder 2">
            <a:extLst>
              <a:ext uri="{FF2B5EF4-FFF2-40B4-BE49-F238E27FC236}">
                <a16:creationId xmlns:a16="http://schemas.microsoft.com/office/drawing/2014/main" id="{4FD68D61-988F-6126-EBC9-99480E4594B5}"/>
              </a:ext>
            </a:extLst>
          </p:cNvPr>
          <p:cNvSpPr>
            <a:spLocks noGrp="1"/>
          </p:cNvSpPr>
          <p:nvPr>
            <p:ph idx="1"/>
          </p:nvPr>
        </p:nvSpPr>
        <p:spPr>
          <a:xfrm>
            <a:off x="187750" y="249623"/>
            <a:ext cx="5011707" cy="6177024"/>
          </a:xfrm>
        </p:spPr>
        <p:txBody>
          <a:bodyPr>
            <a:normAutofit fontScale="47500" lnSpcReduction="20000"/>
          </a:bodyPr>
          <a:lstStyle/>
          <a:p>
            <a:pPr marL="0" indent="0">
              <a:buNone/>
            </a:pPr>
            <a:r>
              <a:rPr lang="en-US" dirty="0"/>
              <a:t>CAREERS:</a:t>
            </a:r>
          </a:p>
          <a:p>
            <a:pPr marL="0" indent="0">
              <a:buNone/>
            </a:pPr>
            <a:r>
              <a:rPr lang="en-US" dirty="0"/>
              <a:t>-Data scientist</a:t>
            </a:r>
          </a:p>
          <a:p>
            <a:r>
              <a:rPr lang="en-US" dirty="0"/>
              <a:t>Data science is an interdisciplinary academic field that uses statistics, scientific computing, scientific methods, processes, algorithms and systems to extract or extrapolate knowledge and insights from noisy, structured, and unstructured data.</a:t>
            </a:r>
          </a:p>
          <a:p>
            <a:pPr marL="0" indent="0">
              <a:buNone/>
            </a:pPr>
            <a:r>
              <a:rPr lang="en-US" dirty="0"/>
              <a:t>-Data engineer/Data analyst/BI developer</a:t>
            </a:r>
          </a:p>
          <a:p>
            <a:r>
              <a:rPr lang="en-US" dirty="0"/>
              <a:t>A Data Analyst occupies an entry-level role in a data analytics team. In this role, you need to be adept at translating numeric data into a form that can be understood by everyone in an organization. Moreover, you need to have required proficiency in several areas, including programming languages such as python, tools such as excel, fundamentals of data handling, reporting, and modeling.  With enough experience under your belt, you can gradually progress from a data analyst to assume the role of a data engineer and a data scientist. </a:t>
            </a:r>
          </a:p>
          <a:p>
            <a:r>
              <a:rPr lang="en-US" dirty="0"/>
              <a:t>Data Engineers are the intermediary between data analysts and data scientists. As a data engineer, you will be responsible for the pairing and preparation of data for operational or analytical purposes. A lot of experience in the construction, development, and maintenance of the data architecture will be demanded from you for this role. Usually, in this role, you will get to work on Big Data, compile reports on it, and send it to data scientists for analysis. </a:t>
            </a:r>
          </a:p>
          <a:p>
            <a:pPr marL="0" indent="0">
              <a:buNone/>
            </a:pPr>
            <a:r>
              <a:rPr lang="en-US" dirty="0"/>
              <a:t>-AI engineer</a:t>
            </a:r>
          </a:p>
          <a:p>
            <a:r>
              <a:rPr lang="en-US" dirty="0"/>
              <a:t>The Artificial Intelligence Engineer is an IT expert whose mission is to develop intelligent algorithms capable of learning, </a:t>
            </a:r>
            <a:r>
              <a:rPr lang="en-US" dirty="0" err="1"/>
              <a:t>analysing</a:t>
            </a:r>
            <a:r>
              <a:rPr lang="en-US" dirty="0"/>
              <a:t> and predicting future events. Their role is to create machines capable of reasoning like the human brain.</a:t>
            </a:r>
          </a:p>
          <a:p>
            <a:pPr marL="0" indent="0">
              <a:buNone/>
            </a:pPr>
            <a:r>
              <a:rPr lang="en-US" dirty="0"/>
              <a:t>-DATABASE - DBA/database engineer</a:t>
            </a:r>
          </a:p>
          <a:p>
            <a:r>
              <a:rPr lang="en-US" dirty="0"/>
              <a:t>The primary difference between database administrators and database engineers is their daily duties and the overall scope of their work. Database engineers create databases, while database administrators manage them. To accomplish these goals, they focus on different tasks.</a:t>
            </a:r>
          </a:p>
        </p:txBody>
      </p:sp>
      <p:sp>
        <p:nvSpPr>
          <p:cNvPr id="4" name="TextBox 3">
            <a:extLst>
              <a:ext uri="{FF2B5EF4-FFF2-40B4-BE49-F238E27FC236}">
                <a16:creationId xmlns:a16="http://schemas.microsoft.com/office/drawing/2014/main" id="{010081FE-602E-3AA8-0A0A-27443F4501A8}"/>
              </a:ext>
            </a:extLst>
          </p:cNvPr>
          <p:cNvSpPr txBox="1"/>
          <p:nvPr/>
        </p:nvSpPr>
        <p:spPr>
          <a:xfrm>
            <a:off x="5192167" y="383480"/>
            <a:ext cx="3124060" cy="5509200"/>
          </a:xfrm>
          <a:prstGeom prst="rect">
            <a:avLst/>
          </a:prstGeom>
          <a:noFill/>
        </p:spPr>
        <p:txBody>
          <a:bodyPr wrap="square" rtlCol="0">
            <a:spAutoFit/>
          </a:bodyPr>
          <a:lstStyle/>
          <a:p>
            <a:r>
              <a:rPr lang="en-US" sz="1600" dirty="0"/>
              <a:t>SKILLS:</a:t>
            </a:r>
          </a:p>
          <a:p>
            <a:r>
              <a:rPr lang="en-US" sz="1600" dirty="0"/>
              <a:t>SQL/NoSQL</a:t>
            </a:r>
          </a:p>
          <a:p>
            <a:r>
              <a:rPr lang="en-US" sz="1600" dirty="0"/>
              <a:t>Data cleaning</a:t>
            </a:r>
          </a:p>
          <a:p>
            <a:r>
              <a:rPr lang="en-US" sz="1600" dirty="0" err="1"/>
              <a:t>Matlab</a:t>
            </a:r>
            <a:r>
              <a:rPr lang="en-US" sz="1600" dirty="0"/>
              <a:t>/R/Python </a:t>
            </a:r>
          </a:p>
          <a:p>
            <a:r>
              <a:rPr lang="en-US" sz="1600" dirty="0"/>
              <a:t>RDBMS - Postgres, Mongo, Redshift, </a:t>
            </a:r>
            <a:r>
              <a:rPr lang="en-US" sz="1600" dirty="0" err="1"/>
              <a:t>etc</a:t>
            </a:r>
            <a:endParaRPr lang="en-US" sz="1600" dirty="0"/>
          </a:p>
          <a:p>
            <a:r>
              <a:rPr lang="en-US" sz="1600" dirty="0"/>
              <a:t>Natural Language processing</a:t>
            </a:r>
          </a:p>
          <a:p>
            <a:r>
              <a:rPr lang="en-US" sz="1600" dirty="0"/>
              <a:t>Machine Learning</a:t>
            </a:r>
          </a:p>
          <a:p>
            <a:r>
              <a:rPr lang="en-US" sz="1600" dirty="0"/>
              <a:t>Kafka, Spark</a:t>
            </a:r>
          </a:p>
          <a:p>
            <a:r>
              <a:rPr lang="en-US" sz="1600" dirty="0"/>
              <a:t>AI</a:t>
            </a:r>
          </a:p>
          <a:p>
            <a:r>
              <a:rPr lang="en-US" sz="1600" dirty="0"/>
              <a:t>Stats</a:t>
            </a:r>
          </a:p>
          <a:p>
            <a:r>
              <a:rPr lang="en-US" sz="1600" dirty="0"/>
              <a:t>RapidMiner</a:t>
            </a:r>
          </a:p>
          <a:p>
            <a:r>
              <a:rPr lang="en-US" sz="1600" dirty="0"/>
              <a:t>Deep learning</a:t>
            </a:r>
          </a:p>
          <a:p>
            <a:r>
              <a:rPr lang="en-US" sz="1600" dirty="0"/>
              <a:t>Scikit-learn</a:t>
            </a:r>
          </a:p>
          <a:p>
            <a:r>
              <a:rPr lang="en-US" sz="1600" dirty="0"/>
              <a:t>Data vis - Tableau, </a:t>
            </a:r>
            <a:r>
              <a:rPr lang="en-US" sz="1600" dirty="0" err="1"/>
              <a:t>PowerBI</a:t>
            </a:r>
            <a:r>
              <a:rPr lang="en-US" sz="1600" dirty="0"/>
              <a:t>, </a:t>
            </a:r>
            <a:r>
              <a:rPr lang="en-US" sz="1600" dirty="0" err="1"/>
              <a:t>etc</a:t>
            </a:r>
            <a:endParaRPr lang="en-US" sz="1600" dirty="0"/>
          </a:p>
          <a:p>
            <a:r>
              <a:rPr lang="en-US" sz="1600" dirty="0"/>
              <a:t>Hadoop</a:t>
            </a:r>
          </a:p>
          <a:p>
            <a:r>
              <a:rPr lang="en-US" sz="1600" dirty="0"/>
              <a:t>Business Intelligence</a:t>
            </a:r>
          </a:p>
          <a:p>
            <a:r>
              <a:rPr lang="en-US" sz="1600" dirty="0"/>
              <a:t>TensorFlow</a:t>
            </a:r>
          </a:p>
          <a:p>
            <a:r>
              <a:rPr lang="en-US" sz="1600" dirty="0"/>
              <a:t>Matplotlib</a:t>
            </a:r>
          </a:p>
          <a:p>
            <a:r>
              <a:rPr lang="en-US" sz="1600" dirty="0"/>
              <a:t>Cloud computing</a:t>
            </a:r>
          </a:p>
          <a:p>
            <a:r>
              <a:rPr lang="en-US" sz="1600" dirty="0"/>
              <a:t>Pandas</a:t>
            </a:r>
          </a:p>
          <a:p>
            <a:r>
              <a:rPr lang="en-US" sz="1600" dirty="0"/>
              <a:t>KNIME</a:t>
            </a:r>
          </a:p>
        </p:txBody>
      </p:sp>
      <p:sp>
        <p:nvSpPr>
          <p:cNvPr id="5" name="TextBox 4">
            <a:extLst>
              <a:ext uri="{FF2B5EF4-FFF2-40B4-BE49-F238E27FC236}">
                <a16:creationId xmlns:a16="http://schemas.microsoft.com/office/drawing/2014/main" id="{3E7A5E2E-ECED-9E92-4DCE-B9D745531CED}"/>
              </a:ext>
            </a:extLst>
          </p:cNvPr>
          <p:cNvSpPr txBox="1"/>
          <p:nvPr/>
        </p:nvSpPr>
        <p:spPr>
          <a:xfrm>
            <a:off x="7819398" y="2050394"/>
            <a:ext cx="6368983" cy="1903598"/>
          </a:xfrm>
          <a:prstGeom prst="rect">
            <a:avLst/>
          </a:prstGeom>
          <a:noFill/>
        </p:spPr>
        <p:txBody>
          <a:bodyPr wrap="square" rtlCol="0">
            <a:spAutoFit/>
          </a:bodyPr>
          <a:lstStyle/>
          <a:p>
            <a:pPr>
              <a:lnSpc>
                <a:spcPct val="70000"/>
              </a:lnSpc>
              <a:spcBef>
                <a:spcPts val="1000"/>
              </a:spcBef>
            </a:pPr>
            <a:r>
              <a:rPr lang="en-US" sz="1100" dirty="0"/>
              <a:t>CERTS:</a:t>
            </a:r>
          </a:p>
          <a:p>
            <a:pPr marL="228600" indent="-228600">
              <a:buFont typeface="Arial" panose="020B0604020202020204" pitchFamily="34" charset="0"/>
              <a:buChar char="•"/>
            </a:pPr>
            <a:r>
              <a:rPr lang="en-US" sz="1100" dirty="0"/>
              <a:t>SAS Certified Data Scientist</a:t>
            </a:r>
          </a:p>
          <a:p>
            <a:pPr marL="228600" indent="-228600">
              <a:buFont typeface="Arial" panose="020B0604020202020204" pitchFamily="34" charset="0"/>
              <a:buChar char="•"/>
            </a:pPr>
            <a:r>
              <a:rPr lang="en-US" sz="1100" dirty="0"/>
              <a:t>Certified Analytics Professional (CAP)</a:t>
            </a:r>
          </a:p>
          <a:p>
            <a:pPr marL="228600" indent="-228600">
              <a:buFont typeface="Arial" panose="020B0604020202020204" pitchFamily="34" charset="0"/>
              <a:buChar char="•"/>
            </a:pPr>
            <a:r>
              <a:rPr lang="en-US" sz="1100" dirty="0"/>
              <a:t>Data Science Council of America (DASCA) Principal Data Scientist (PDS)</a:t>
            </a:r>
          </a:p>
          <a:p>
            <a:pPr marL="228600" indent="-228600">
              <a:buFont typeface="Arial" panose="020B0604020202020204" pitchFamily="34" charset="0"/>
              <a:buChar char="•"/>
            </a:pPr>
            <a:r>
              <a:rPr lang="en-US" sz="1100" dirty="0"/>
              <a:t>IBM Data Science Professional Certificate</a:t>
            </a:r>
          </a:p>
          <a:p>
            <a:pPr marL="228600" indent="-228600">
              <a:buFont typeface="Arial" panose="020B0604020202020204" pitchFamily="34" charset="0"/>
              <a:buChar char="•"/>
            </a:pPr>
            <a:r>
              <a:rPr lang="en-US" sz="1100" dirty="0"/>
              <a:t>Microsoft Certified: Azure AI Fundamentals</a:t>
            </a:r>
          </a:p>
          <a:p>
            <a:pPr marL="228600" indent="-228600">
              <a:buFont typeface="Arial" panose="020B0604020202020204" pitchFamily="34" charset="0"/>
              <a:buChar char="•"/>
            </a:pPr>
            <a:r>
              <a:rPr lang="en-US" sz="1100" dirty="0"/>
              <a:t>Microsoft Certified: Azure Data Scientist Associate</a:t>
            </a:r>
          </a:p>
          <a:p>
            <a:pPr marL="228600" indent="-228600">
              <a:buFont typeface="Arial" panose="020B0604020202020204" pitchFamily="34" charset="0"/>
              <a:buChar char="•"/>
            </a:pPr>
            <a:r>
              <a:rPr lang="en-US" sz="1100" dirty="0"/>
              <a:t>Amazon Web Services (AWS) Certified Data Analytics – Specialty</a:t>
            </a:r>
          </a:p>
          <a:p>
            <a:pPr marL="228600" indent="-228600">
              <a:buFont typeface="Arial" panose="020B0604020202020204" pitchFamily="34" charset="0"/>
              <a:buChar char="•"/>
            </a:pPr>
            <a:r>
              <a:rPr lang="en-US" sz="1100" dirty="0"/>
              <a:t>Data Science Council of America (DASCA) Senior Big Data Engineer</a:t>
            </a:r>
          </a:p>
          <a:p>
            <a:pPr marL="228600" indent="-228600">
              <a:buFont typeface="Arial" panose="020B0604020202020204" pitchFamily="34" charset="0"/>
              <a:buChar char="•"/>
            </a:pPr>
            <a:r>
              <a:rPr lang="en-US" sz="1100" dirty="0"/>
              <a:t>Google Professional Data Engineer</a:t>
            </a:r>
          </a:p>
          <a:p>
            <a:pPr marL="228600" indent="-228600">
              <a:buFont typeface="Arial" panose="020B0604020202020204" pitchFamily="34" charset="0"/>
              <a:buChar char="•"/>
            </a:pPr>
            <a:r>
              <a:rPr lang="en-US" sz="1100" dirty="0"/>
              <a:t>SAS Certified Data Integration Developer</a:t>
            </a:r>
          </a:p>
        </p:txBody>
      </p:sp>
      <p:pic>
        <p:nvPicPr>
          <p:cNvPr id="7" name="Picture 6">
            <a:extLst>
              <a:ext uri="{FF2B5EF4-FFF2-40B4-BE49-F238E27FC236}">
                <a16:creationId xmlns:a16="http://schemas.microsoft.com/office/drawing/2014/main" id="{798A0F64-715F-B468-3E3D-F94E4AEB37BE}"/>
              </a:ext>
            </a:extLst>
          </p:cNvPr>
          <p:cNvPicPr>
            <a:picLocks noChangeAspect="1"/>
          </p:cNvPicPr>
          <p:nvPr/>
        </p:nvPicPr>
        <p:blipFill>
          <a:blip r:embed="rId3"/>
          <a:stretch>
            <a:fillRect/>
          </a:stretch>
        </p:blipFill>
        <p:spPr>
          <a:xfrm>
            <a:off x="26939" y="6250383"/>
            <a:ext cx="573332" cy="573332"/>
          </a:xfrm>
          <a:prstGeom prst="rect">
            <a:avLst/>
          </a:prstGeom>
        </p:spPr>
      </p:pic>
      <p:sp>
        <p:nvSpPr>
          <p:cNvPr id="8" name="Rectangle 7">
            <a:hlinkClick r:id="" action="ppaction://hlinkshowjump?jump=firstslide"/>
            <a:extLst>
              <a:ext uri="{FF2B5EF4-FFF2-40B4-BE49-F238E27FC236}">
                <a16:creationId xmlns:a16="http://schemas.microsoft.com/office/drawing/2014/main" id="{BBCCC554-398B-7922-CD90-A9A9D1161A57}"/>
              </a:ext>
            </a:extLst>
          </p:cNvPr>
          <p:cNvSpPr/>
          <p:nvPr/>
        </p:nvSpPr>
        <p:spPr>
          <a:xfrm>
            <a:off x="3992" y="6237729"/>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0231F76-C9C4-CC14-0D14-46FC008BBEA2}"/>
              </a:ext>
            </a:extLst>
          </p:cNvPr>
          <p:cNvSpPr txBox="1"/>
          <p:nvPr/>
        </p:nvSpPr>
        <p:spPr>
          <a:xfrm>
            <a:off x="9917229" y="1036718"/>
            <a:ext cx="2724911" cy="1169551"/>
          </a:xfrm>
          <a:prstGeom prst="rect">
            <a:avLst/>
          </a:prstGeom>
          <a:noFill/>
        </p:spPr>
        <p:txBody>
          <a:bodyPr wrap="square" rtlCol="0">
            <a:spAutoFit/>
          </a:bodyPr>
          <a:lstStyle/>
          <a:p>
            <a:r>
              <a:rPr lang="en-US" sz="1400" dirty="0"/>
              <a:t>Useful learning resources:</a:t>
            </a:r>
          </a:p>
          <a:p>
            <a:r>
              <a:rPr lang="en-US" sz="1400" dirty="0" err="1"/>
              <a:t>Datacamp</a:t>
            </a:r>
            <a:endParaRPr lang="en-US" sz="1400" dirty="0"/>
          </a:p>
          <a:p>
            <a:r>
              <a:rPr lang="en-US" sz="1400" dirty="0" err="1"/>
              <a:t>SQLBolt</a:t>
            </a:r>
            <a:endParaRPr lang="en-US" sz="1400" dirty="0"/>
          </a:p>
          <a:p>
            <a:r>
              <a:rPr lang="en-US" sz="1400" dirty="0"/>
              <a:t>Kaggle</a:t>
            </a:r>
          </a:p>
          <a:p>
            <a:r>
              <a:rPr lang="en-US" sz="1400" dirty="0" err="1"/>
              <a:t>Cloudacademy.com</a:t>
            </a:r>
            <a:endParaRPr lang="en-US" sz="1400" dirty="0"/>
          </a:p>
        </p:txBody>
      </p:sp>
    </p:spTree>
    <p:extLst>
      <p:ext uri="{BB962C8B-B14F-4D97-AF65-F5344CB8AC3E}">
        <p14:creationId xmlns:p14="http://schemas.microsoft.com/office/powerpoint/2010/main" val="315037566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2E79"/>
            </a:gs>
            <a:gs pos="98000">
              <a:srgbClr val="00307B"/>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817D2-0149-366D-98B1-C5FED96E4D6E}"/>
              </a:ext>
            </a:extLst>
          </p:cNvPr>
          <p:cNvSpPr>
            <a:spLocks noGrp="1"/>
          </p:cNvSpPr>
          <p:nvPr>
            <p:ph type="title"/>
          </p:nvPr>
        </p:nvSpPr>
        <p:spPr>
          <a:xfrm>
            <a:off x="915202" y="779012"/>
            <a:ext cx="1673994" cy="1117166"/>
          </a:xfrm>
        </p:spPr>
        <p:txBody>
          <a:bodyPr>
            <a:normAutofit/>
          </a:bodyPr>
          <a:lstStyle/>
          <a:p>
            <a:r>
              <a:rPr lang="en-US" sz="4800" b="1" dirty="0">
                <a:solidFill>
                  <a:schemeClr val="bg1"/>
                </a:solidFill>
                <a:effectLst/>
                <a:latin typeface="Courier New" panose="02070309020205020404" pitchFamily="49" charset="0"/>
                <a:ea typeface="+mn-ea"/>
                <a:cs typeface="Courier New" panose="02070309020205020404" pitchFamily="49" charset="0"/>
              </a:rPr>
              <a:t>WEB</a:t>
            </a:r>
          </a:p>
        </p:txBody>
      </p:sp>
      <p:sp>
        <p:nvSpPr>
          <p:cNvPr id="3" name="Content Placeholder 2">
            <a:extLst>
              <a:ext uri="{FF2B5EF4-FFF2-40B4-BE49-F238E27FC236}">
                <a16:creationId xmlns:a16="http://schemas.microsoft.com/office/drawing/2014/main" id="{880024A1-2C5F-C382-BC33-0ACBB72EF7AC}"/>
              </a:ext>
            </a:extLst>
          </p:cNvPr>
          <p:cNvSpPr>
            <a:spLocks noGrp="1"/>
          </p:cNvSpPr>
          <p:nvPr>
            <p:ph idx="1"/>
          </p:nvPr>
        </p:nvSpPr>
        <p:spPr>
          <a:xfrm>
            <a:off x="262993" y="2665582"/>
            <a:ext cx="4401312" cy="3788791"/>
          </a:xfrm>
        </p:spPr>
        <p:txBody>
          <a:bodyPr>
            <a:normAutofit fontScale="47500" lnSpcReduction="20000"/>
          </a:bodyPr>
          <a:lstStyle/>
          <a:p>
            <a:pPr marL="0" indent="0">
              <a:buNone/>
            </a:pPr>
            <a:r>
              <a:rPr lang="en-US" dirty="0">
                <a:solidFill>
                  <a:schemeClr val="bg1"/>
                </a:solidFill>
              </a:rPr>
              <a:t>CAREERS:</a:t>
            </a:r>
          </a:p>
          <a:p>
            <a:pPr marL="0" indent="0">
              <a:buNone/>
            </a:pPr>
            <a:r>
              <a:rPr lang="en-US" dirty="0">
                <a:solidFill>
                  <a:schemeClr val="bg1"/>
                </a:solidFill>
              </a:rPr>
              <a:t>-Web Developer</a:t>
            </a:r>
          </a:p>
          <a:p>
            <a:r>
              <a:rPr lang="en-US" dirty="0">
                <a:solidFill>
                  <a:schemeClr val="bg1"/>
                </a:solidFill>
              </a:rPr>
              <a:t>Web developers create and maintain websites. They are also responsible for the site's technical aspects, such as its performance and capacity, which are measures of a website's speed and how much traffic the site can handle.</a:t>
            </a:r>
          </a:p>
          <a:p>
            <a:pPr marL="0" indent="0">
              <a:buNone/>
            </a:pPr>
            <a:r>
              <a:rPr lang="en-US" dirty="0">
                <a:solidFill>
                  <a:schemeClr val="bg1"/>
                </a:solidFill>
              </a:rPr>
              <a:t>-Web Programmer</a:t>
            </a:r>
          </a:p>
          <a:p>
            <a:r>
              <a:rPr lang="en-US" dirty="0">
                <a:solidFill>
                  <a:schemeClr val="bg1"/>
                </a:solidFill>
              </a:rPr>
              <a:t>A web programmer is responsible for the development and planning of a website’s execution. Your job duties include focusing on the actual code of the website to meet design specifications.</a:t>
            </a:r>
          </a:p>
          <a:p>
            <a:pPr marL="0" indent="0">
              <a:buNone/>
            </a:pPr>
            <a:r>
              <a:rPr lang="en-US" dirty="0">
                <a:solidFill>
                  <a:schemeClr val="bg1"/>
                </a:solidFill>
              </a:rPr>
              <a:t>-UI Developer</a:t>
            </a:r>
          </a:p>
          <a:p>
            <a:r>
              <a:rPr lang="en-US" dirty="0">
                <a:solidFill>
                  <a:schemeClr val="bg1"/>
                </a:solidFill>
              </a:rPr>
              <a:t>User Interface (UI) developers design web pages and create applications that make pages easy to use. This position is a combination of web designer and web developer, a role that is not only concerned with the aesthetics but also with the functionality and security of the page</a:t>
            </a:r>
          </a:p>
        </p:txBody>
      </p:sp>
      <p:sp>
        <p:nvSpPr>
          <p:cNvPr id="4" name="TextBox 3">
            <a:extLst>
              <a:ext uri="{FF2B5EF4-FFF2-40B4-BE49-F238E27FC236}">
                <a16:creationId xmlns:a16="http://schemas.microsoft.com/office/drawing/2014/main" id="{9410DCEE-2687-DE7E-A7E9-6FAC0C1AFB82}"/>
              </a:ext>
            </a:extLst>
          </p:cNvPr>
          <p:cNvSpPr txBox="1"/>
          <p:nvPr/>
        </p:nvSpPr>
        <p:spPr>
          <a:xfrm>
            <a:off x="9459104" y="278497"/>
            <a:ext cx="2386872" cy="4524315"/>
          </a:xfrm>
          <a:prstGeom prst="rect">
            <a:avLst/>
          </a:prstGeom>
          <a:noFill/>
        </p:spPr>
        <p:txBody>
          <a:bodyPr wrap="none" rtlCol="0">
            <a:spAutoFit/>
          </a:bodyPr>
          <a:lstStyle/>
          <a:p>
            <a:r>
              <a:rPr lang="en-US" dirty="0">
                <a:solidFill>
                  <a:schemeClr val="bg1"/>
                </a:solidFill>
              </a:rPr>
              <a:t>SKILLS:</a:t>
            </a:r>
          </a:p>
          <a:p>
            <a:r>
              <a:rPr lang="en-US" dirty="0">
                <a:solidFill>
                  <a:schemeClr val="bg1"/>
                </a:solidFill>
              </a:rPr>
              <a:t>HTML</a:t>
            </a:r>
          </a:p>
          <a:p>
            <a:r>
              <a:rPr lang="en-US" dirty="0">
                <a:solidFill>
                  <a:schemeClr val="bg1"/>
                </a:solidFill>
              </a:rPr>
              <a:t>CSS</a:t>
            </a:r>
          </a:p>
          <a:p>
            <a:r>
              <a:rPr lang="en-US" dirty="0">
                <a:solidFill>
                  <a:schemeClr val="bg1"/>
                </a:solidFill>
              </a:rPr>
              <a:t>JavaScript</a:t>
            </a:r>
          </a:p>
          <a:p>
            <a:r>
              <a:rPr lang="en-US" dirty="0">
                <a:solidFill>
                  <a:schemeClr val="bg1"/>
                </a:solidFill>
              </a:rPr>
              <a:t>React</a:t>
            </a:r>
          </a:p>
          <a:p>
            <a:r>
              <a:rPr lang="en-US" dirty="0">
                <a:solidFill>
                  <a:schemeClr val="bg1"/>
                </a:solidFill>
              </a:rPr>
              <a:t>PHP</a:t>
            </a:r>
          </a:p>
          <a:p>
            <a:r>
              <a:rPr lang="en-US" dirty="0">
                <a:solidFill>
                  <a:schemeClr val="bg1"/>
                </a:solidFill>
              </a:rPr>
              <a:t>Java</a:t>
            </a:r>
          </a:p>
          <a:p>
            <a:r>
              <a:rPr lang="en-US" dirty="0">
                <a:solidFill>
                  <a:schemeClr val="bg1"/>
                </a:solidFill>
              </a:rPr>
              <a:t>Ruby</a:t>
            </a:r>
          </a:p>
          <a:p>
            <a:r>
              <a:rPr lang="en-US" dirty="0">
                <a:solidFill>
                  <a:schemeClr val="bg1"/>
                </a:solidFill>
              </a:rPr>
              <a:t>jQuery</a:t>
            </a:r>
          </a:p>
          <a:p>
            <a:r>
              <a:rPr lang="en-US" dirty="0">
                <a:solidFill>
                  <a:schemeClr val="bg1"/>
                </a:solidFill>
              </a:rPr>
              <a:t>Angular</a:t>
            </a:r>
          </a:p>
          <a:p>
            <a:r>
              <a:rPr lang="en-US" dirty="0">
                <a:solidFill>
                  <a:schemeClr val="bg1"/>
                </a:solidFill>
              </a:rPr>
              <a:t>Django</a:t>
            </a:r>
          </a:p>
          <a:p>
            <a:r>
              <a:rPr lang="en-US" dirty="0">
                <a:solidFill>
                  <a:schemeClr val="bg1"/>
                </a:solidFill>
              </a:rPr>
              <a:t>TypeScript</a:t>
            </a:r>
          </a:p>
          <a:p>
            <a:r>
              <a:rPr lang="en-US" dirty="0">
                <a:solidFill>
                  <a:schemeClr val="bg1"/>
                </a:solidFill>
              </a:rPr>
              <a:t>XML</a:t>
            </a:r>
          </a:p>
          <a:p>
            <a:r>
              <a:rPr lang="en-US" dirty="0">
                <a:solidFill>
                  <a:schemeClr val="bg1"/>
                </a:solidFill>
              </a:rPr>
              <a:t>API</a:t>
            </a:r>
          </a:p>
          <a:p>
            <a:r>
              <a:rPr lang="en-US" dirty="0">
                <a:solidFill>
                  <a:schemeClr val="bg1"/>
                </a:solidFill>
              </a:rPr>
              <a:t>Databases</a:t>
            </a:r>
          </a:p>
          <a:p>
            <a:r>
              <a:rPr lang="en-US" dirty="0">
                <a:solidFill>
                  <a:schemeClr val="bg1"/>
                </a:solidFill>
              </a:rPr>
              <a:t>Responsive Web design</a:t>
            </a:r>
          </a:p>
        </p:txBody>
      </p:sp>
      <p:sp>
        <p:nvSpPr>
          <p:cNvPr id="5" name="TextBox 4">
            <a:extLst>
              <a:ext uri="{FF2B5EF4-FFF2-40B4-BE49-F238E27FC236}">
                <a16:creationId xmlns:a16="http://schemas.microsoft.com/office/drawing/2014/main" id="{96584001-EF11-C3BF-58BE-42B21C57F4B4}"/>
              </a:ext>
            </a:extLst>
          </p:cNvPr>
          <p:cNvSpPr txBox="1"/>
          <p:nvPr/>
        </p:nvSpPr>
        <p:spPr>
          <a:xfrm>
            <a:off x="4972473" y="3718679"/>
            <a:ext cx="5612690" cy="3139321"/>
          </a:xfrm>
          <a:prstGeom prst="rect">
            <a:avLst/>
          </a:prstGeom>
          <a:noFill/>
        </p:spPr>
        <p:txBody>
          <a:bodyPr wrap="none" rtlCol="0">
            <a:spAutoFit/>
          </a:bodyPr>
          <a:lstStyle/>
          <a:p>
            <a:r>
              <a:rPr lang="en-US" dirty="0">
                <a:solidFill>
                  <a:schemeClr val="bg1"/>
                </a:solidFill>
              </a:rPr>
              <a:t>CERTS: </a:t>
            </a:r>
          </a:p>
          <a:p>
            <a:r>
              <a:rPr lang="en-US" dirty="0">
                <a:solidFill>
                  <a:schemeClr val="bg1"/>
                </a:solidFill>
              </a:rPr>
              <a:t>Web Design for Everybody</a:t>
            </a:r>
          </a:p>
          <a:p>
            <a:r>
              <a:rPr lang="en-US" dirty="0">
                <a:solidFill>
                  <a:schemeClr val="bg1"/>
                </a:solidFill>
              </a:rPr>
              <a:t>Google UX Design</a:t>
            </a:r>
          </a:p>
          <a:p>
            <a:r>
              <a:rPr lang="en-US" dirty="0">
                <a:solidFill>
                  <a:schemeClr val="bg1"/>
                </a:solidFill>
              </a:rPr>
              <a:t>Meta Front/Back-End Developer</a:t>
            </a:r>
          </a:p>
          <a:p>
            <a:r>
              <a:rPr lang="en-US" dirty="0">
                <a:solidFill>
                  <a:schemeClr val="bg1"/>
                </a:solidFill>
              </a:rPr>
              <a:t>Web Development – ReactJS Certificate Training</a:t>
            </a:r>
          </a:p>
          <a:p>
            <a:r>
              <a:rPr lang="en-US" dirty="0">
                <a:solidFill>
                  <a:schemeClr val="bg1"/>
                </a:solidFill>
              </a:rPr>
              <a:t> JavaScript Development Certified Professional </a:t>
            </a:r>
          </a:p>
          <a:p>
            <a:r>
              <a:rPr lang="en-US" dirty="0">
                <a:solidFill>
                  <a:schemeClr val="bg1"/>
                </a:solidFill>
              </a:rPr>
              <a:t>Certified Web Professional – Web Developer</a:t>
            </a:r>
          </a:p>
          <a:p>
            <a:r>
              <a:rPr lang="en-US" dirty="0">
                <a:solidFill>
                  <a:schemeClr val="bg1"/>
                </a:solidFill>
              </a:rPr>
              <a:t>Master Certified Web Professional – Designer(CWP)</a:t>
            </a:r>
          </a:p>
          <a:p>
            <a:r>
              <a:rPr lang="en-US" dirty="0">
                <a:solidFill>
                  <a:schemeClr val="bg1"/>
                </a:solidFill>
              </a:rPr>
              <a:t>Certified Software Development Professional(CSDP)</a:t>
            </a:r>
          </a:p>
          <a:p>
            <a:r>
              <a:rPr lang="en-US" dirty="0">
                <a:solidFill>
                  <a:schemeClr val="bg1"/>
                </a:solidFill>
              </a:rPr>
              <a:t>Certified Web Professional – Application Developer(CWP) </a:t>
            </a:r>
          </a:p>
          <a:p>
            <a:endParaRPr lang="en-US" dirty="0">
              <a:solidFill>
                <a:schemeClr val="bg1"/>
              </a:solidFill>
            </a:endParaRPr>
          </a:p>
        </p:txBody>
      </p:sp>
      <p:pic>
        <p:nvPicPr>
          <p:cNvPr id="3074" name="Picture 2" descr="Full stack web development">
            <a:extLst>
              <a:ext uri="{FF2B5EF4-FFF2-40B4-BE49-F238E27FC236}">
                <a16:creationId xmlns:a16="http://schemas.microsoft.com/office/drawing/2014/main" id="{487EBBF8-E472-BAA2-2141-DAD231CD3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5533" y="143422"/>
            <a:ext cx="5780933" cy="289046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hlinkClick r:id="rId3" action="ppaction://hlinksldjump"/>
            <a:extLst>
              <a:ext uri="{FF2B5EF4-FFF2-40B4-BE49-F238E27FC236}">
                <a16:creationId xmlns:a16="http://schemas.microsoft.com/office/drawing/2014/main" id="{4227C739-F9B4-4AA0-7083-AB6DC100F3A5}"/>
              </a:ext>
            </a:extLst>
          </p:cNvPr>
          <p:cNvSpPr/>
          <p:nvPr/>
        </p:nvSpPr>
        <p:spPr>
          <a:xfrm>
            <a:off x="32535" y="6210204"/>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hlinkClick r:id="" action="ppaction://hlinkshowjump?jump=firstslide"/>
            <a:extLst>
              <a:ext uri="{FF2B5EF4-FFF2-40B4-BE49-F238E27FC236}">
                <a16:creationId xmlns:a16="http://schemas.microsoft.com/office/drawing/2014/main" id="{FE826F86-95B2-CD32-C589-2293F3B52E78}"/>
              </a:ext>
            </a:extLst>
          </p:cNvPr>
          <p:cNvPicPr>
            <a:picLocks noChangeAspect="1"/>
          </p:cNvPicPr>
          <p:nvPr/>
        </p:nvPicPr>
        <p:blipFill>
          <a:blip r:embed="rId4"/>
          <a:stretch>
            <a:fillRect/>
          </a:stretch>
        </p:blipFill>
        <p:spPr>
          <a:xfrm>
            <a:off x="55481" y="6243578"/>
            <a:ext cx="573332" cy="573332"/>
          </a:xfrm>
          <a:prstGeom prst="rect">
            <a:avLst/>
          </a:prstGeom>
        </p:spPr>
      </p:pic>
    </p:spTree>
    <p:extLst>
      <p:ext uri="{BB962C8B-B14F-4D97-AF65-F5344CB8AC3E}">
        <p14:creationId xmlns:p14="http://schemas.microsoft.com/office/powerpoint/2010/main" val="1743561945"/>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09152A"/>
            </a:gs>
            <a:gs pos="98000">
              <a:srgbClr val="100F2B"/>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04099-AB14-1719-5B18-9DBA0E1A0F80}"/>
              </a:ext>
            </a:extLst>
          </p:cNvPr>
          <p:cNvSpPr>
            <a:spLocks noGrp="1"/>
          </p:cNvSpPr>
          <p:nvPr>
            <p:ph type="title"/>
          </p:nvPr>
        </p:nvSpPr>
        <p:spPr>
          <a:xfrm>
            <a:off x="705792" y="83150"/>
            <a:ext cx="3627922" cy="1052195"/>
          </a:xfrm>
        </p:spPr>
        <p:txBody>
          <a:bodyPr>
            <a:normAutofit/>
          </a:bodyPr>
          <a:lstStyle/>
          <a:p>
            <a:r>
              <a:rPr lang="en-US" sz="4800" b="1" dirty="0">
                <a:solidFill>
                  <a:schemeClr val="bg1"/>
                </a:solidFill>
                <a:effectLst/>
                <a:latin typeface="Courier New" panose="02070309020205020404" pitchFamily="49" charset="0"/>
                <a:ea typeface="+mn-ea"/>
                <a:cs typeface="Courier New" panose="02070309020205020404" pitchFamily="49" charset="0"/>
              </a:rPr>
              <a:t>SECURITY</a:t>
            </a:r>
          </a:p>
        </p:txBody>
      </p:sp>
      <p:sp>
        <p:nvSpPr>
          <p:cNvPr id="3" name="Content Placeholder 2">
            <a:extLst>
              <a:ext uri="{FF2B5EF4-FFF2-40B4-BE49-F238E27FC236}">
                <a16:creationId xmlns:a16="http://schemas.microsoft.com/office/drawing/2014/main" id="{C6DD541F-9821-0520-BDEC-248A3FBE79FF}"/>
              </a:ext>
            </a:extLst>
          </p:cNvPr>
          <p:cNvSpPr>
            <a:spLocks noGrp="1"/>
          </p:cNvSpPr>
          <p:nvPr>
            <p:ph idx="1"/>
          </p:nvPr>
        </p:nvSpPr>
        <p:spPr>
          <a:xfrm>
            <a:off x="705792" y="856032"/>
            <a:ext cx="5229806" cy="6013383"/>
          </a:xfrm>
        </p:spPr>
        <p:txBody>
          <a:bodyPr>
            <a:normAutofit fontScale="40000" lnSpcReduction="20000"/>
          </a:bodyPr>
          <a:lstStyle/>
          <a:p>
            <a:pPr marL="0" indent="0">
              <a:buNone/>
            </a:pPr>
            <a:r>
              <a:rPr lang="en-US" dirty="0">
                <a:solidFill>
                  <a:schemeClr val="bg1"/>
                </a:solidFill>
              </a:rPr>
              <a:t>CAREERS:</a:t>
            </a:r>
          </a:p>
          <a:p>
            <a:pPr marL="0" indent="0">
              <a:buNone/>
            </a:pPr>
            <a:r>
              <a:rPr lang="en-US" i="0" dirty="0">
                <a:solidFill>
                  <a:schemeClr val="bg1"/>
                </a:solidFill>
                <a:effectLst/>
                <a:latin typeface="Source Sans Pro" panose="020B0503030403020204" pitchFamily="34" charset="0"/>
              </a:rPr>
              <a:t>-Information security analyst/specialist</a:t>
            </a:r>
          </a:p>
          <a:p>
            <a:r>
              <a:rPr lang="en-US" b="0" i="0" dirty="0">
                <a:solidFill>
                  <a:schemeClr val="bg1"/>
                </a:solidFill>
                <a:effectLst/>
                <a:latin typeface="Source Sans Pro" panose="020B0503030403020204" pitchFamily="34" charset="0"/>
              </a:rPr>
              <a:t>Help protect an organization’s computer networks and systems by m</a:t>
            </a:r>
            <a:r>
              <a:rPr lang="en-US" b="0" i="0" dirty="0">
                <a:solidFill>
                  <a:schemeClr val="bg1"/>
                </a:solidFill>
                <a:effectLst/>
                <a:latin typeface="var(--cds-font-family-source-sans-pro)"/>
              </a:rPr>
              <a:t>onitoring networks for security breaches, investigating, documenting, and reporting security breaches, researching IT security trends, </a:t>
            </a:r>
            <a:r>
              <a:rPr lang="en-US" b="0" i="0" dirty="0" err="1">
                <a:solidFill>
                  <a:schemeClr val="bg1"/>
                </a:solidFill>
                <a:effectLst/>
                <a:latin typeface="var(--cds-font-family-source-sans-pro)"/>
              </a:rPr>
              <a:t>etc</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-Digital forensic examiner</a:t>
            </a:r>
          </a:p>
          <a:p>
            <a:r>
              <a:rPr lang="en-US" b="0" i="0" dirty="0">
                <a:solidFill>
                  <a:schemeClr val="bg1"/>
                </a:solidFill>
                <a:effectLst/>
                <a:latin typeface="Source Sans Pro" panose="020B0503030403020204" pitchFamily="34" charset="0"/>
              </a:rPr>
              <a:t>Digital forensic investigators retrieve information from computers and other digital devices to discover how an unauthorized person accessed a system or to gather evidence for legal purposes.</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-IT Auditor</a:t>
            </a:r>
          </a:p>
          <a:p>
            <a:r>
              <a:rPr lang="en-US" b="0" i="0" dirty="0">
                <a:solidFill>
                  <a:schemeClr val="bg1"/>
                </a:solidFill>
                <a:effectLst/>
                <a:latin typeface="Source Sans Pro" panose="020B0503030403020204" pitchFamily="34" charset="0"/>
              </a:rPr>
              <a:t>Assess your organization’s technology for potential issues with security, efficiency, and compliance</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-Security systems administrator</a:t>
            </a:r>
          </a:p>
          <a:p>
            <a:r>
              <a:rPr lang="en-US" b="0" i="0" dirty="0">
                <a:solidFill>
                  <a:schemeClr val="bg1"/>
                </a:solidFill>
                <a:effectLst/>
                <a:latin typeface="Source Sans Pro" panose="020B0503030403020204" pitchFamily="34" charset="0"/>
              </a:rPr>
              <a:t>In this role, you’re typically put in charge of the day-to-day operations of an organization’s cybersecurity systems</a:t>
            </a:r>
            <a:r>
              <a:rPr lang="en-US" b="0" dirty="0">
                <a:solidFill>
                  <a:schemeClr val="bg1"/>
                </a:solidFill>
                <a:latin typeface="Source Sans Pro" panose="020B0503030403020204" pitchFamily="34" charset="0"/>
              </a:rPr>
              <a:t>.</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-Penetration tester</a:t>
            </a:r>
          </a:p>
          <a:p>
            <a:r>
              <a:rPr lang="en-US" i="0" dirty="0">
                <a:solidFill>
                  <a:schemeClr val="bg1"/>
                </a:solidFill>
                <a:effectLst/>
                <a:latin typeface="Source Sans Pro" panose="020B0503030403020204" pitchFamily="34" charset="0"/>
              </a:rPr>
              <a:t>As a penetration tester (pen tester for short), you’ll help businesses identify their security weaknesses before malicious hackers can do the same. You do this by attempting to breach computer networks with the company’s permission.</a:t>
            </a:r>
          </a:p>
          <a:p>
            <a:pPr marL="0" indent="0">
              <a:buNone/>
            </a:pPr>
            <a:r>
              <a:rPr lang="en-US" i="0" dirty="0">
                <a:solidFill>
                  <a:schemeClr val="bg1"/>
                </a:solidFill>
                <a:effectLst/>
                <a:latin typeface="Source Sans Pro" panose="020B0503030403020204" pitchFamily="34" charset="0"/>
              </a:rPr>
              <a:t>-Security engineer</a:t>
            </a:r>
          </a:p>
          <a:p>
            <a:r>
              <a:rPr lang="en-US" dirty="0">
                <a:solidFill>
                  <a:schemeClr val="bg1"/>
                </a:solidFill>
                <a:latin typeface="Source Sans Pro" panose="020B0503030403020204" pitchFamily="34" charset="0"/>
              </a:rPr>
              <a:t>D</a:t>
            </a:r>
            <a:r>
              <a:rPr lang="en-US" b="0" i="0" dirty="0">
                <a:solidFill>
                  <a:schemeClr val="bg1"/>
                </a:solidFill>
                <a:effectLst/>
                <a:latin typeface="Source Sans Pro" panose="020B0503030403020204" pitchFamily="34" charset="0"/>
              </a:rPr>
              <a:t>esign the systems to keep a company’s computers, networks, and data safe from cyberattacks to natural disasters. These security systems might include elements like firewalls and intrusion detection systems.</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-Security architect</a:t>
            </a:r>
          </a:p>
          <a:p>
            <a:r>
              <a:rPr lang="en-US" b="0" i="0" dirty="0">
                <a:solidFill>
                  <a:schemeClr val="bg1"/>
                </a:solidFill>
                <a:effectLst/>
                <a:latin typeface="Source Sans Pro" panose="020B0503030403020204" pitchFamily="34" charset="0"/>
              </a:rPr>
              <a:t>This role combines programming, threat research, and policy development to keep an organization a step ahead of threats.</a:t>
            </a:r>
            <a:endParaRPr lang="en-US" i="0" dirty="0">
              <a:solidFill>
                <a:schemeClr val="bg1"/>
              </a:solidFill>
              <a:effectLst/>
              <a:latin typeface="Source Sans Pro" panose="020B0503030403020204" pitchFamily="34" charset="0"/>
            </a:endParaRPr>
          </a:p>
          <a:p>
            <a:pPr marL="0" indent="0">
              <a:buNone/>
            </a:pPr>
            <a:r>
              <a:rPr lang="en-US" i="0" dirty="0">
                <a:solidFill>
                  <a:schemeClr val="bg1"/>
                </a:solidFill>
                <a:effectLst/>
                <a:latin typeface="Source Sans Pro" panose="020B0503030403020204" pitchFamily="34" charset="0"/>
              </a:rPr>
              <a:t>-Cryptography engineer</a:t>
            </a:r>
          </a:p>
          <a:p>
            <a:r>
              <a:rPr lang="en-US" b="0" i="0" dirty="0">
                <a:solidFill>
                  <a:schemeClr val="bg1"/>
                </a:solidFill>
                <a:effectLst/>
                <a:latin typeface="Source Sans Pro" panose="020B0503030403020204" pitchFamily="34" charset="0"/>
              </a:rPr>
              <a:t>Working in cryptography involves securing data for communication and information exchange. Cryptologists create encryption algorithms, ciphers, and other security protocols to encrypt data. Cryptanalysts decrypt information that has been coded.</a:t>
            </a:r>
            <a:endParaRPr lang="en-US" i="0" dirty="0">
              <a:solidFill>
                <a:schemeClr val="bg1"/>
              </a:solidFill>
              <a:effectLst/>
              <a:latin typeface="Source Sans Pro" panose="020B0503030403020204" pitchFamily="34" charset="0"/>
            </a:endParaRPr>
          </a:p>
        </p:txBody>
      </p:sp>
      <p:sp>
        <p:nvSpPr>
          <p:cNvPr id="4" name="TextBox 3">
            <a:extLst>
              <a:ext uri="{FF2B5EF4-FFF2-40B4-BE49-F238E27FC236}">
                <a16:creationId xmlns:a16="http://schemas.microsoft.com/office/drawing/2014/main" id="{C0C43910-4C6A-B427-4A0A-A4FD932E81DE}"/>
              </a:ext>
            </a:extLst>
          </p:cNvPr>
          <p:cNvSpPr txBox="1"/>
          <p:nvPr/>
        </p:nvSpPr>
        <p:spPr>
          <a:xfrm>
            <a:off x="5823285" y="162559"/>
            <a:ext cx="2982098" cy="4924425"/>
          </a:xfrm>
          <a:prstGeom prst="rect">
            <a:avLst/>
          </a:prstGeom>
          <a:noFill/>
        </p:spPr>
        <p:txBody>
          <a:bodyPr wrap="square" rtlCol="0">
            <a:spAutoFit/>
          </a:bodyPr>
          <a:lstStyle/>
          <a:p>
            <a:r>
              <a:rPr lang="en-US" sz="1600" dirty="0">
                <a:solidFill>
                  <a:schemeClr val="bg1"/>
                </a:solidFill>
              </a:rPr>
              <a:t>SKILLS:</a:t>
            </a:r>
          </a:p>
          <a:p>
            <a:r>
              <a:rPr lang="en-US" sz="1600" dirty="0">
                <a:solidFill>
                  <a:schemeClr val="bg1"/>
                </a:solidFill>
              </a:rPr>
              <a:t>AI</a:t>
            </a:r>
          </a:p>
          <a:p>
            <a:r>
              <a:rPr lang="en-US" sz="1600" dirty="0">
                <a:solidFill>
                  <a:schemeClr val="bg1"/>
                </a:solidFill>
              </a:rPr>
              <a:t>ML</a:t>
            </a:r>
          </a:p>
          <a:p>
            <a:r>
              <a:rPr lang="en-US" sz="1600" dirty="0">
                <a:solidFill>
                  <a:schemeClr val="bg1"/>
                </a:solidFill>
              </a:rPr>
              <a:t>Behavioral Biometrics</a:t>
            </a:r>
          </a:p>
          <a:p>
            <a:r>
              <a:rPr lang="en-US" sz="1600" dirty="0">
                <a:solidFill>
                  <a:schemeClr val="bg1"/>
                </a:solidFill>
              </a:rPr>
              <a:t>Zero Trust Architecture</a:t>
            </a:r>
          </a:p>
          <a:p>
            <a:r>
              <a:rPr lang="en-US" sz="1600" dirty="0">
                <a:solidFill>
                  <a:schemeClr val="bg1"/>
                </a:solidFill>
              </a:rPr>
              <a:t>Blockchain</a:t>
            </a:r>
          </a:p>
          <a:p>
            <a:r>
              <a:rPr lang="en-US" sz="1600" dirty="0">
                <a:solidFill>
                  <a:schemeClr val="bg1"/>
                </a:solidFill>
              </a:rPr>
              <a:t>Quantum computing</a:t>
            </a:r>
          </a:p>
          <a:p>
            <a:r>
              <a:rPr lang="en-US" sz="1600" dirty="0">
                <a:solidFill>
                  <a:schemeClr val="bg1"/>
                </a:solidFill>
              </a:rPr>
              <a:t>Cloud Security</a:t>
            </a:r>
          </a:p>
          <a:p>
            <a:r>
              <a:rPr lang="en-US" sz="1600" dirty="0">
                <a:solidFill>
                  <a:schemeClr val="bg1"/>
                </a:solidFill>
              </a:rPr>
              <a:t>IoT Security</a:t>
            </a:r>
          </a:p>
          <a:p>
            <a:r>
              <a:rPr lang="en-US" sz="1600" dirty="0">
                <a:solidFill>
                  <a:schemeClr val="bg1"/>
                </a:solidFill>
              </a:rPr>
              <a:t>Network security</a:t>
            </a:r>
          </a:p>
          <a:p>
            <a:r>
              <a:rPr lang="en-US" sz="1600" dirty="0">
                <a:solidFill>
                  <a:schemeClr val="bg1"/>
                </a:solidFill>
              </a:rPr>
              <a:t>Firewall</a:t>
            </a:r>
          </a:p>
          <a:p>
            <a:r>
              <a:rPr lang="en-US" sz="1600" dirty="0" err="1">
                <a:solidFill>
                  <a:schemeClr val="bg1"/>
                </a:solidFill>
              </a:rPr>
              <a:t>Enryption</a:t>
            </a:r>
            <a:endParaRPr lang="en-US" sz="1600" dirty="0">
              <a:solidFill>
                <a:schemeClr val="bg1"/>
              </a:solidFill>
            </a:endParaRPr>
          </a:p>
          <a:p>
            <a:r>
              <a:rPr lang="en-US" sz="1600" dirty="0">
                <a:solidFill>
                  <a:schemeClr val="bg1"/>
                </a:solidFill>
              </a:rPr>
              <a:t>Internet security</a:t>
            </a:r>
          </a:p>
          <a:p>
            <a:r>
              <a:rPr lang="en-US" sz="1600" dirty="0">
                <a:solidFill>
                  <a:schemeClr val="bg1"/>
                </a:solidFill>
              </a:rPr>
              <a:t>Authentication (2FA)</a:t>
            </a:r>
          </a:p>
          <a:p>
            <a:r>
              <a:rPr lang="en-US" sz="1600" dirty="0">
                <a:solidFill>
                  <a:schemeClr val="bg1"/>
                </a:solidFill>
              </a:rPr>
              <a:t>Data loss prevention software</a:t>
            </a:r>
          </a:p>
          <a:p>
            <a:r>
              <a:rPr lang="en-US" sz="1600" dirty="0">
                <a:solidFill>
                  <a:schemeClr val="bg1"/>
                </a:solidFill>
              </a:rPr>
              <a:t>Wireless security</a:t>
            </a:r>
          </a:p>
          <a:p>
            <a:r>
              <a:rPr lang="en-US" sz="1600" dirty="0">
                <a:solidFill>
                  <a:schemeClr val="bg1"/>
                </a:solidFill>
              </a:rPr>
              <a:t>DDoS mitigation</a:t>
            </a:r>
          </a:p>
          <a:p>
            <a:r>
              <a:rPr lang="en-US" sz="1600" dirty="0">
                <a:solidFill>
                  <a:schemeClr val="bg1"/>
                </a:solidFill>
              </a:rPr>
              <a:t>Antivirus</a:t>
            </a:r>
          </a:p>
          <a:p>
            <a:r>
              <a:rPr lang="en-US" sz="1600" dirty="0">
                <a:solidFill>
                  <a:schemeClr val="bg1"/>
                </a:solidFill>
              </a:rPr>
              <a:t>Intrusion detection system</a:t>
            </a:r>
          </a:p>
        </p:txBody>
      </p:sp>
      <p:sp>
        <p:nvSpPr>
          <p:cNvPr id="5" name="TextBox 4">
            <a:extLst>
              <a:ext uri="{FF2B5EF4-FFF2-40B4-BE49-F238E27FC236}">
                <a16:creationId xmlns:a16="http://schemas.microsoft.com/office/drawing/2014/main" id="{3E7CF438-47AE-7BF9-215D-E2E7E5E274E3}"/>
              </a:ext>
            </a:extLst>
          </p:cNvPr>
          <p:cNvSpPr txBox="1"/>
          <p:nvPr/>
        </p:nvSpPr>
        <p:spPr>
          <a:xfrm>
            <a:off x="7150535" y="4958691"/>
            <a:ext cx="6229012" cy="1815882"/>
          </a:xfrm>
          <a:prstGeom prst="rect">
            <a:avLst/>
          </a:prstGeom>
          <a:noFill/>
        </p:spPr>
        <p:txBody>
          <a:bodyPr wrap="square" rtlCol="0">
            <a:spAutoFit/>
          </a:bodyPr>
          <a:lstStyle/>
          <a:p>
            <a:r>
              <a:rPr lang="en-US" sz="1400" dirty="0">
                <a:solidFill>
                  <a:schemeClr val="bg1"/>
                </a:solidFill>
              </a:rPr>
              <a:t>CERTS:</a:t>
            </a:r>
          </a:p>
          <a:p>
            <a:r>
              <a:rPr lang="en-US" sz="1400" dirty="0">
                <a:solidFill>
                  <a:schemeClr val="bg1"/>
                </a:solidFill>
              </a:rPr>
              <a:t>CompTIA Security+ (SY0-601)</a:t>
            </a:r>
          </a:p>
          <a:p>
            <a:r>
              <a:rPr lang="en-US" sz="1400" dirty="0">
                <a:solidFill>
                  <a:schemeClr val="bg1"/>
                </a:solidFill>
              </a:rPr>
              <a:t>EC-Council Certified Ethical Hacker (CEHv11)</a:t>
            </a:r>
          </a:p>
          <a:p>
            <a:r>
              <a:rPr lang="en-US" sz="1400" dirty="0">
                <a:solidFill>
                  <a:schemeClr val="bg1"/>
                </a:solidFill>
              </a:rPr>
              <a:t>(ISC)² Certified Information Systems Security Professional (CISSP)</a:t>
            </a:r>
          </a:p>
          <a:p>
            <a:r>
              <a:rPr lang="en-US" sz="1400" dirty="0">
                <a:solidFill>
                  <a:schemeClr val="bg1"/>
                </a:solidFill>
              </a:rPr>
              <a:t>ISACA Certified Information Security Manager (CISM)</a:t>
            </a:r>
          </a:p>
          <a:p>
            <a:r>
              <a:rPr lang="en-US" sz="1400" dirty="0">
                <a:solidFill>
                  <a:schemeClr val="bg1"/>
                </a:solidFill>
              </a:rPr>
              <a:t>ISACA Certified Information Systems Auditor (CISA)</a:t>
            </a:r>
          </a:p>
          <a:p>
            <a:r>
              <a:rPr lang="en-US" sz="1400" dirty="0">
                <a:solidFill>
                  <a:schemeClr val="bg1"/>
                </a:solidFill>
              </a:rPr>
              <a:t>(ISC)² Certified Cloud Security Professional (CCSP)</a:t>
            </a:r>
          </a:p>
          <a:p>
            <a:r>
              <a:rPr lang="en-US" sz="1400" dirty="0">
                <a:solidFill>
                  <a:schemeClr val="bg1"/>
                </a:solidFill>
              </a:rPr>
              <a:t>GIAC Security Essentials (GSEC)</a:t>
            </a:r>
          </a:p>
        </p:txBody>
      </p:sp>
      <p:pic>
        <p:nvPicPr>
          <p:cNvPr id="4098" name="Picture 2" descr="Featured Image">
            <a:extLst>
              <a:ext uri="{FF2B5EF4-FFF2-40B4-BE49-F238E27FC236}">
                <a16:creationId xmlns:a16="http://schemas.microsoft.com/office/drawing/2014/main" id="{BEFD19FE-7D08-C4E8-1324-34B7B40AED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5656" y="609247"/>
            <a:ext cx="4276344" cy="240544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hlinkClick r:id="rId3" action="ppaction://hlinksldjump"/>
            <a:extLst>
              <a:ext uri="{FF2B5EF4-FFF2-40B4-BE49-F238E27FC236}">
                <a16:creationId xmlns:a16="http://schemas.microsoft.com/office/drawing/2014/main" id="{D0CBB372-B393-24B1-9382-3FC92AAE0B1D}"/>
              </a:ext>
            </a:extLst>
          </p:cNvPr>
          <p:cNvSpPr/>
          <p:nvPr/>
        </p:nvSpPr>
        <p:spPr>
          <a:xfrm>
            <a:off x="32535" y="6210204"/>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hlinkClick r:id="" action="ppaction://hlinkshowjump?jump=firstslide"/>
            <a:extLst>
              <a:ext uri="{FF2B5EF4-FFF2-40B4-BE49-F238E27FC236}">
                <a16:creationId xmlns:a16="http://schemas.microsoft.com/office/drawing/2014/main" id="{F07ABBE7-A5FD-8C84-17D7-8342C89BFEB3}"/>
              </a:ext>
            </a:extLst>
          </p:cNvPr>
          <p:cNvPicPr>
            <a:picLocks noChangeAspect="1"/>
          </p:cNvPicPr>
          <p:nvPr/>
        </p:nvPicPr>
        <p:blipFill>
          <a:blip r:embed="rId4"/>
          <a:stretch>
            <a:fillRect/>
          </a:stretch>
        </p:blipFill>
        <p:spPr>
          <a:xfrm>
            <a:off x="55481" y="6243578"/>
            <a:ext cx="573332" cy="573332"/>
          </a:xfrm>
          <a:prstGeom prst="rect">
            <a:avLst/>
          </a:prstGeom>
        </p:spPr>
      </p:pic>
      <p:sp>
        <p:nvSpPr>
          <p:cNvPr id="6" name="TextBox 5">
            <a:extLst>
              <a:ext uri="{FF2B5EF4-FFF2-40B4-BE49-F238E27FC236}">
                <a16:creationId xmlns:a16="http://schemas.microsoft.com/office/drawing/2014/main" id="{A990E947-9246-24B1-84BA-11DD24C02C43}"/>
              </a:ext>
            </a:extLst>
          </p:cNvPr>
          <p:cNvSpPr txBox="1"/>
          <p:nvPr/>
        </p:nvSpPr>
        <p:spPr>
          <a:xfrm>
            <a:off x="8507028" y="3224900"/>
            <a:ext cx="3575851" cy="2031325"/>
          </a:xfrm>
          <a:prstGeom prst="rect">
            <a:avLst/>
          </a:prstGeom>
          <a:noFill/>
        </p:spPr>
        <p:txBody>
          <a:bodyPr wrap="none" rtlCol="0">
            <a:spAutoFit/>
          </a:bodyPr>
          <a:lstStyle/>
          <a:p>
            <a:r>
              <a:rPr lang="en-US" dirty="0">
                <a:solidFill>
                  <a:schemeClr val="bg1"/>
                </a:solidFill>
              </a:rPr>
              <a:t>Useful Learning Resources:</a:t>
            </a:r>
          </a:p>
          <a:p>
            <a:r>
              <a:rPr lang="en-US" dirty="0" err="1">
                <a:solidFill>
                  <a:schemeClr val="bg1"/>
                </a:solidFill>
              </a:rPr>
              <a:t>CybercAdemy.org</a:t>
            </a:r>
            <a:r>
              <a:rPr lang="en-US" dirty="0">
                <a:solidFill>
                  <a:schemeClr val="bg1"/>
                </a:solidFill>
              </a:rPr>
              <a:t> Training Platforms</a:t>
            </a:r>
          </a:p>
          <a:p>
            <a:r>
              <a:rPr lang="en-US" dirty="0" err="1">
                <a:solidFill>
                  <a:schemeClr val="bg1"/>
                </a:solidFill>
              </a:rPr>
              <a:t>TryHackMe</a:t>
            </a:r>
            <a:endParaRPr lang="en-US" dirty="0">
              <a:solidFill>
                <a:schemeClr val="bg1"/>
              </a:solidFill>
            </a:endParaRPr>
          </a:p>
          <a:p>
            <a:r>
              <a:rPr lang="en-US" dirty="0">
                <a:solidFill>
                  <a:schemeClr val="bg1"/>
                </a:solidFill>
              </a:rPr>
              <a:t>SANS Institute</a:t>
            </a:r>
          </a:p>
          <a:p>
            <a:r>
              <a:rPr lang="en-US" dirty="0">
                <a:solidFill>
                  <a:schemeClr val="bg1"/>
                </a:solidFill>
              </a:rPr>
              <a:t>InfoSec Institute</a:t>
            </a:r>
          </a:p>
          <a:p>
            <a:r>
              <a:rPr lang="en-US" dirty="0" err="1">
                <a:solidFill>
                  <a:schemeClr val="bg1"/>
                </a:solidFill>
              </a:rPr>
              <a:t>StationX</a:t>
            </a:r>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38425925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114082"/>
            </a:gs>
            <a:gs pos="100000">
              <a:srgbClr val="A0BDD9"/>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81739-2B4D-3724-E1DD-B0A5FD596471}"/>
              </a:ext>
            </a:extLst>
          </p:cNvPr>
          <p:cNvSpPr>
            <a:spLocks noGrp="1"/>
          </p:cNvSpPr>
          <p:nvPr>
            <p:ph type="title"/>
          </p:nvPr>
        </p:nvSpPr>
        <p:spPr>
          <a:xfrm>
            <a:off x="9380704" y="120416"/>
            <a:ext cx="3021531" cy="905410"/>
          </a:xfrm>
        </p:spPr>
        <p:txBody>
          <a:bodyPr>
            <a:normAutofit/>
          </a:bodyPr>
          <a:lstStyle/>
          <a:p>
            <a:r>
              <a:rPr lang="en-US" sz="4800" b="1" dirty="0">
                <a:effectLst/>
                <a:latin typeface="Courier New" panose="02070309020205020404" pitchFamily="49" charset="0"/>
                <a:ea typeface="+mn-ea"/>
                <a:cs typeface="Courier New" panose="02070309020205020404" pitchFamily="49" charset="0"/>
              </a:rPr>
              <a:t>SYSTEMS</a:t>
            </a:r>
          </a:p>
        </p:txBody>
      </p:sp>
      <p:sp>
        <p:nvSpPr>
          <p:cNvPr id="3" name="Content Placeholder 2">
            <a:extLst>
              <a:ext uri="{FF2B5EF4-FFF2-40B4-BE49-F238E27FC236}">
                <a16:creationId xmlns:a16="http://schemas.microsoft.com/office/drawing/2014/main" id="{C48BF950-4F6F-C040-F7F0-BBA0AFA4BCAD}"/>
              </a:ext>
            </a:extLst>
          </p:cNvPr>
          <p:cNvSpPr>
            <a:spLocks noGrp="1"/>
          </p:cNvSpPr>
          <p:nvPr>
            <p:ph idx="1"/>
          </p:nvPr>
        </p:nvSpPr>
        <p:spPr>
          <a:xfrm>
            <a:off x="145900" y="217898"/>
            <a:ext cx="5416296" cy="4236847"/>
          </a:xfrm>
        </p:spPr>
        <p:txBody>
          <a:bodyPr>
            <a:normAutofit fontScale="55000" lnSpcReduction="20000"/>
          </a:bodyPr>
          <a:lstStyle/>
          <a:p>
            <a:pPr marL="0" indent="0">
              <a:buNone/>
            </a:pPr>
            <a:r>
              <a:rPr lang="en-US" dirty="0"/>
              <a:t>CAREERS:</a:t>
            </a:r>
          </a:p>
          <a:p>
            <a:pPr marL="0" indent="0">
              <a:buNone/>
            </a:pPr>
            <a:r>
              <a:rPr lang="en-US" dirty="0"/>
              <a:t>-Systems Analyst/Admin</a:t>
            </a:r>
          </a:p>
          <a:p>
            <a:r>
              <a:rPr lang="en-US" dirty="0"/>
              <a:t>A System Analyst is a skilled professional that works to enhance user experience with software programs. They advise employers and clients on which software program they may need, implement the software and communicate with users to ensure the programs work well. System administrators support, troubleshoot, and maintain computer servers and networks. System administrators—also known as sysadmins—are information technology (IT) professionals who make sure an organization's computer systems are functioning and meet the needs of the organization.</a:t>
            </a:r>
          </a:p>
          <a:p>
            <a:pPr marL="0" indent="0">
              <a:buNone/>
            </a:pPr>
            <a:r>
              <a:rPr lang="en-US" dirty="0"/>
              <a:t>-Computer Systems Analyst</a:t>
            </a:r>
          </a:p>
          <a:p>
            <a:r>
              <a:rPr lang="en-US" dirty="0"/>
              <a:t>Analysts conduct </a:t>
            </a:r>
            <a:r>
              <a:rPr lang="en-US" dirty="0" err="1"/>
              <a:t>indepth</a:t>
            </a:r>
            <a:r>
              <a:rPr lang="en-US" dirty="0"/>
              <a:t> tests and analyze information and trends in the data to increase a system's efficiency. Analysts calculate requirements for how much memory, storage, and computing power the computer system needs. They prepare diagrams for programmers or engineers to use when building the system.</a:t>
            </a:r>
          </a:p>
        </p:txBody>
      </p:sp>
      <p:sp>
        <p:nvSpPr>
          <p:cNvPr id="4" name="TextBox 3">
            <a:extLst>
              <a:ext uri="{FF2B5EF4-FFF2-40B4-BE49-F238E27FC236}">
                <a16:creationId xmlns:a16="http://schemas.microsoft.com/office/drawing/2014/main" id="{AFDAFD39-CA23-6A79-2298-F6DBC36068C4}"/>
              </a:ext>
            </a:extLst>
          </p:cNvPr>
          <p:cNvSpPr txBox="1"/>
          <p:nvPr/>
        </p:nvSpPr>
        <p:spPr>
          <a:xfrm>
            <a:off x="1880394" y="3684394"/>
            <a:ext cx="3161828" cy="3139321"/>
          </a:xfrm>
          <a:prstGeom prst="rect">
            <a:avLst/>
          </a:prstGeom>
          <a:noFill/>
        </p:spPr>
        <p:txBody>
          <a:bodyPr wrap="none" rtlCol="0">
            <a:spAutoFit/>
          </a:bodyPr>
          <a:lstStyle/>
          <a:p>
            <a:r>
              <a:rPr lang="en-US" dirty="0"/>
              <a:t>SKILLS:</a:t>
            </a:r>
          </a:p>
          <a:p>
            <a:r>
              <a:rPr lang="en-US" dirty="0"/>
              <a:t>Cloud Computing</a:t>
            </a:r>
          </a:p>
          <a:p>
            <a:r>
              <a:rPr lang="en-US" dirty="0"/>
              <a:t>Digital security</a:t>
            </a:r>
          </a:p>
          <a:p>
            <a:r>
              <a:rPr lang="en-US" dirty="0"/>
              <a:t>Hardware</a:t>
            </a:r>
          </a:p>
          <a:p>
            <a:r>
              <a:rPr lang="en-US" dirty="0"/>
              <a:t>SQL</a:t>
            </a:r>
          </a:p>
          <a:p>
            <a:r>
              <a:rPr lang="en-US" dirty="0"/>
              <a:t>Network systems</a:t>
            </a:r>
          </a:p>
          <a:p>
            <a:r>
              <a:rPr lang="en-US" dirty="0"/>
              <a:t>OSs</a:t>
            </a:r>
          </a:p>
          <a:p>
            <a:r>
              <a:rPr lang="en-US" dirty="0"/>
              <a:t>Automation/scripting</a:t>
            </a:r>
          </a:p>
          <a:p>
            <a:r>
              <a:rPr lang="en-US" dirty="0"/>
              <a:t>Security/monitoring</a:t>
            </a:r>
          </a:p>
          <a:p>
            <a:r>
              <a:rPr lang="en-US" dirty="0"/>
              <a:t>Account access management</a:t>
            </a:r>
          </a:p>
          <a:p>
            <a:r>
              <a:rPr lang="en-US" dirty="0"/>
              <a:t>IoT/mobile device management</a:t>
            </a:r>
          </a:p>
        </p:txBody>
      </p:sp>
      <p:sp>
        <p:nvSpPr>
          <p:cNvPr id="5" name="TextBox 4">
            <a:extLst>
              <a:ext uri="{FF2B5EF4-FFF2-40B4-BE49-F238E27FC236}">
                <a16:creationId xmlns:a16="http://schemas.microsoft.com/office/drawing/2014/main" id="{7D9D48FF-FBAB-7544-2A80-D198C1710AF6}"/>
              </a:ext>
            </a:extLst>
          </p:cNvPr>
          <p:cNvSpPr txBox="1"/>
          <p:nvPr/>
        </p:nvSpPr>
        <p:spPr>
          <a:xfrm>
            <a:off x="5562196" y="217491"/>
            <a:ext cx="5722075" cy="3539430"/>
          </a:xfrm>
          <a:prstGeom prst="rect">
            <a:avLst/>
          </a:prstGeom>
          <a:noFill/>
        </p:spPr>
        <p:txBody>
          <a:bodyPr wrap="square" rtlCol="0">
            <a:spAutoFit/>
          </a:bodyPr>
          <a:lstStyle/>
          <a:p>
            <a:r>
              <a:rPr lang="en-US" sz="1400" dirty="0"/>
              <a:t>CERTS:</a:t>
            </a:r>
          </a:p>
          <a:p>
            <a:r>
              <a:rPr lang="en-US" sz="1400" dirty="0"/>
              <a:t>CISA cert (Certified Information Systems Auditor)</a:t>
            </a:r>
          </a:p>
          <a:p>
            <a:r>
              <a:rPr lang="en-US" sz="1400" dirty="0"/>
              <a:t>Microsoft Certified Systems Engineer (MCSE)</a:t>
            </a:r>
          </a:p>
          <a:p>
            <a:r>
              <a:rPr lang="en-US" sz="1400" dirty="0"/>
              <a:t>Certified Systems Engineering Professional (CSEP)</a:t>
            </a:r>
          </a:p>
          <a:p>
            <a:r>
              <a:rPr lang="en-US" sz="1400" dirty="0"/>
              <a:t>Master Certified Electronics Technician (</a:t>
            </a:r>
            <a:r>
              <a:rPr lang="en-US" sz="1400" dirty="0" err="1"/>
              <a:t>CETma</a:t>
            </a:r>
            <a:r>
              <a:rPr lang="en-US" sz="1400" dirty="0"/>
              <a:t>)</a:t>
            </a:r>
          </a:p>
          <a:p>
            <a:r>
              <a:rPr lang="en-US" sz="1400" dirty="0"/>
              <a:t>Cisco Certified Network Associate (CCNA)</a:t>
            </a:r>
          </a:p>
          <a:p>
            <a:r>
              <a:rPr lang="en-US" sz="1400" dirty="0"/>
              <a:t>Certified Information Systems Security Professional (CISSP)</a:t>
            </a:r>
          </a:p>
          <a:p>
            <a:r>
              <a:rPr lang="en-US" sz="1400" dirty="0"/>
              <a:t>CompTIA Network+</a:t>
            </a:r>
          </a:p>
          <a:p>
            <a:r>
              <a:rPr lang="en-US" sz="1400" dirty="0"/>
              <a:t>CompTIA Server+</a:t>
            </a:r>
          </a:p>
          <a:p>
            <a:r>
              <a:rPr lang="en-US" sz="1400" dirty="0"/>
              <a:t>CompTIA Security+</a:t>
            </a:r>
          </a:p>
          <a:p>
            <a:r>
              <a:rPr lang="en-US" sz="1400" dirty="0"/>
              <a:t>Red Hat Certified System Administrator/Engineer</a:t>
            </a:r>
          </a:p>
          <a:p>
            <a:r>
              <a:rPr lang="en-US" sz="1400" dirty="0"/>
              <a:t>ServiceNow Certified System Administrator</a:t>
            </a:r>
          </a:p>
          <a:p>
            <a:r>
              <a:rPr lang="en-US" sz="1400" dirty="0"/>
              <a:t>Linux Professional Institute LPIC-1 Linux Administrator</a:t>
            </a:r>
          </a:p>
          <a:p>
            <a:r>
              <a:rPr lang="en-US" sz="1400" dirty="0"/>
              <a:t>Cisco Certified Network Associate</a:t>
            </a:r>
          </a:p>
          <a:p>
            <a:r>
              <a:rPr lang="en-US" sz="1400" dirty="0"/>
              <a:t>Microsoft Certified: Azure Administrator Associate</a:t>
            </a:r>
          </a:p>
          <a:p>
            <a:r>
              <a:rPr lang="en-US" sz="1400" dirty="0"/>
              <a:t>VMware Certified Professional - Data Center Virtualization</a:t>
            </a:r>
          </a:p>
        </p:txBody>
      </p:sp>
      <p:pic>
        <p:nvPicPr>
          <p:cNvPr id="5122" name="Picture 2" descr="8 System Administration Tasks to Automate | ServerWatch">
            <a:extLst>
              <a:ext uri="{FF2B5EF4-FFF2-40B4-BE49-F238E27FC236}">
                <a16:creationId xmlns:a16="http://schemas.microsoft.com/office/drawing/2014/main" id="{3E420D2B-12FD-4E8E-BD98-8CB172E5E5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196" y="3859731"/>
            <a:ext cx="6629805" cy="30061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D07F84C-2F6F-AC8A-6409-763446F3B53E}"/>
              </a:ext>
            </a:extLst>
          </p:cNvPr>
          <p:cNvPicPr>
            <a:picLocks noChangeAspect="1"/>
          </p:cNvPicPr>
          <p:nvPr/>
        </p:nvPicPr>
        <p:blipFill>
          <a:blip r:embed="rId3"/>
          <a:stretch>
            <a:fillRect/>
          </a:stretch>
        </p:blipFill>
        <p:spPr>
          <a:xfrm>
            <a:off x="26939" y="6250383"/>
            <a:ext cx="573332" cy="573332"/>
          </a:xfrm>
          <a:prstGeom prst="rect">
            <a:avLst/>
          </a:prstGeom>
        </p:spPr>
      </p:pic>
      <p:sp>
        <p:nvSpPr>
          <p:cNvPr id="8" name="Rectangle 7">
            <a:hlinkClick r:id="" action="ppaction://hlinkshowjump?jump=firstslide"/>
            <a:extLst>
              <a:ext uri="{FF2B5EF4-FFF2-40B4-BE49-F238E27FC236}">
                <a16:creationId xmlns:a16="http://schemas.microsoft.com/office/drawing/2014/main" id="{97A4DB4D-A06B-D19F-D236-9C37C32CD2C4}"/>
              </a:ext>
            </a:extLst>
          </p:cNvPr>
          <p:cNvSpPr/>
          <p:nvPr/>
        </p:nvSpPr>
        <p:spPr>
          <a:xfrm>
            <a:off x="26939" y="6225808"/>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193386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rgbClr val="3E5A78"/>
            </a:gs>
            <a:gs pos="100000">
              <a:srgbClr val="20496E"/>
            </a:gs>
          </a:gsLst>
          <a:lin ang="540000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88603-5FE1-223D-25B7-1884B90D5A9B}"/>
              </a:ext>
            </a:extLst>
          </p:cNvPr>
          <p:cNvSpPr>
            <a:spLocks noGrp="1"/>
          </p:cNvSpPr>
          <p:nvPr>
            <p:ph type="title"/>
          </p:nvPr>
        </p:nvSpPr>
        <p:spPr>
          <a:xfrm>
            <a:off x="838200" y="365126"/>
            <a:ext cx="3358415" cy="876534"/>
          </a:xfrm>
        </p:spPr>
        <p:txBody>
          <a:bodyPr>
            <a:normAutofit/>
          </a:bodyPr>
          <a:lstStyle/>
          <a:p>
            <a:r>
              <a:rPr lang="en-US" sz="4800" b="1" dirty="0">
                <a:solidFill>
                  <a:schemeClr val="bg1"/>
                </a:solidFill>
                <a:effectLst/>
                <a:latin typeface="Courier New" panose="02070309020205020404" pitchFamily="49" charset="0"/>
                <a:ea typeface="+mn-ea"/>
                <a:cs typeface="Courier New" panose="02070309020205020404" pitchFamily="49" charset="0"/>
              </a:rPr>
              <a:t>HARDWARE</a:t>
            </a:r>
          </a:p>
        </p:txBody>
      </p:sp>
      <p:sp>
        <p:nvSpPr>
          <p:cNvPr id="3" name="Content Placeholder 2">
            <a:extLst>
              <a:ext uri="{FF2B5EF4-FFF2-40B4-BE49-F238E27FC236}">
                <a16:creationId xmlns:a16="http://schemas.microsoft.com/office/drawing/2014/main" id="{D56EA441-01CA-811F-38F8-55EBC190C994}"/>
              </a:ext>
            </a:extLst>
          </p:cNvPr>
          <p:cNvSpPr>
            <a:spLocks noGrp="1"/>
          </p:cNvSpPr>
          <p:nvPr>
            <p:ph idx="1"/>
          </p:nvPr>
        </p:nvSpPr>
        <p:spPr>
          <a:xfrm>
            <a:off x="628813" y="1241660"/>
            <a:ext cx="4150792" cy="5251214"/>
          </a:xfrm>
        </p:spPr>
        <p:txBody>
          <a:bodyPr>
            <a:normAutofit fontScale="70000" lnSpcReduction="20000"/>
          </a:bodyPr>
          <a:lstStyle/>
          <a:p>
            <a:pPr marL="0" indent="0">
              <a:buNone/>
            </a:pPr>
            <a:r>
              <a:rPr lang="en-US" dirty="0">
                <a:solidFill>
                  <a:schemeClr val="bg1"/>
                </a:solidFill>
              </a:rPr>
              <a:t>CAREERS:</a:t>
            </a:r>
          </a:p>
          <a:p>
            <a:pPr marL="0" indent="0">
              <a:buNone/>
            </a:pPr>
            <a:r>
              <a:rPr lang="en-US" dirty="0">
                <a:solidFill>
                  <a:schemeClr val="bg1"/>
                </a:solidFill>
              </a:rPr>
              <a:t>-Computer Hardware Engineer</a:t>
            </a:r>
          </a:p>
          <a:p>
            <a:r>
              <a:rPr lang="en-US" dirty="0">
                <a:solidFill>
                  <a:schemeClr val="bg1"/>
                </a:solidFill>
              </a:rPr>
              <a:t>Computer hardware engineers research, design, develop, and test computer systems and components such as circuit boards. Computer hardware engineers research, design, develop, and test computer systems and components such as processors, circuit boards, memory devices, networks, and routers.</a:t>
            </a:r>
          </a:p>
          <a:p>
            <a:pPr marL="0" indent="0">
              <a:buNone/>
            </a:pPr>
            <a:r>
              <a:rPr lang="en-US" dirty="0">
                <a:solidFill>
                  <a:schemeClr val="bg1"/>
                </a:solidFill>
              </a:rPr>
              <a:t>-Network Engineer</a:t>
            </a:r>
          </a:p>
          <a:p>
            <a:r>
              <a:rPr lang="en-US" dirty="0">
                <a:solidFill>
                  <a:schemeClr val="bg1"/>
                </a:solidFill>
              </a:rPr>
              <a:t>Network Engineers primarily handle installing, configuring, and supporting firewalls to ensure network security. They are also responsible for procuring equipment like routers or switches, which provides the best possible efficiency in an office's IT infrastructure.</a:t>
            </a:r>
          </a:p>
        </p:txBody>
      </p:sp>
      <p:sp>
        <p:nvSpPr>
          <p:cNvPr id="4" name="TextBox 3">
            <a:extLst>
              <a:ext uri="{FF2B5EF4-FFF2-40B4-BE49-F238E27FC236}">
                <a16:creationId xmlns:a16="http://schemas.microsoft.com/office/drawing/2014/main" id="{69E07F66-6C35-73B5-6DEF-7D5CDAD510BC}"/>
              </a:ext>
            </a:extLst>
          </p:cNvPr>
          <p:cNvSpPr txBox="1"/>
          <p:nvPr/>
        </p:nvSpPr>
        <p:spPr>
          <a:xfrm>
            <a:off x="4900930" y="803394"/>
            <a:ext cx="2440925" cy="4801314"/>
          </a:xfrm>
          <a:prstGeom prst="rect">
            <a:avLst/>
          </a:prstGeom>
          <a:noFill/>
        </p:spPr>
        <p:txBody>
          <a:bodyPr wrap="none" rtlCol="0">
            <a:spAutoFit/>
          </a:bodyPr>
          <a:lstStyle/>
          <a:p>
            <a:r>
              <a:rPr lang="en-US" dirty="0">
                <a:solidFill>
                  <a:schemeClr val="bg1"/>
                </a:solidFill>
              </a:rPr>
              <a:t>SKILLS:</a:t>
            </a:r>
          </a:p>
          <a:p>
            <a:r>
              <a:rPr lang="en-US" dirty="0">
                <a:solidFill>
                  <a:schemeClr val="bg1"/>
                </a:solidFill>
              </a:rPr>
              <a:t>Software</a:t>
            </a:r>
          </a:p>
          <a:p>
            <a:r>
              <a:rPr lang="en-US" dirty="0">
                <a:solidFill>
                  <a:schemeClr val="bg1"/>
                </a:solidFill>
              </a:rPr>
              <a:t>OS</a:t>
            </a:r>
          </a:p>
          <a:p>
            <a:r>
              <a:rPr lang="en-US" dirty="0">
                <a:solidFill>
                  <a:schemeClr val="bg1"/>
                </a:solidFill>
              </a:rPr>
              <a:t>Networking</a:t>
            </a:r>
          </a:p>
          <a:p>
            <a:r>
              <a:rPr lang="en-US" dirty="0">
                <a:solidFill>
                  <a:schemeClr val="bg1"/>
                </a:solidFill>
              </a:rPr>
              <a:t>Assembly language</a:t>
            </a:r>
          </a:p>
          <a:p>
            <a:r>
              <a:rPr lang="en-US" dirty="0">
                <a:solidFill>
                  <a:schemeClr val="bg1"/>
                </a:solidFill>
              </a:rPr>
              <a:t>Applications</a:t>
            </a:r>
          </a:p>
          <a:p>
            <a:r>
              <a:rPr lang="en-US" dirty="0">
                <a:solidFill>
                  <a:schemeClr val="bg1"/>
                </a:solidFill>
              </a:rPr>
              <a:t>Sysadmin</a:t>
            </a:r>
          </a:p>
          <a:p>
            <a:r>
              <a:rPr lang="en-US" dirty="0">
                <a:solidFill>
                  <a:schemeClr val="bg1"/>
                </a:solidFill>
              </a:rPr>
              <a:t>DBs</a:t>
            </a:r>
          </a:p>
          <a:p>
            <a:r>
              <a:rPr lang="en-US" dirty="0">
                <a:solidFill>
                  <a:schemeClr val="bg1"/>
                </a:solidFill>
              </a:rPr>
              <a:t>Programming languages</a:t>
            </a:r>
          </a:p>
          <a:p>
            <a:r>
              <a:rPr lang="en-US" dirty="0">
                <a:solidFill>
                  <a:schemeClr val="bg1"/>
                </a:solidFill>
              </a:rPr>
              <a:t>Linux/Unix</a:t>
            </a:r>
          </a:p>
          <a:p>
            <a:r>
              <a:rPr lang="en-US" dirty="0">
                <a:solidFill>
                  <a:schemeClr val="bg1"/>
                </a:solidFill>
              </a:rPr>
              <a:t>WAN/LAN</a:t>
            </a:r>
          </a:p>
          <a:p>
            <a:r>
              <a:rPr lang="en-US" dirty="0">
                <a:solidFill>
                  <a:schemeClr val="bg1"/>
                </a:solidFill>
              </a:rPr>
              <a:t>DNS</a:t>
            </a:r>
          </a:p>
          <a:p>
            <a:r>
              <a:rPr lang="en-US" dirty="0">
                <a:solidFill>
                  <a:schemeClr val="bg1"/>
                </a:solidFill>
              </a:rPr>
              <a:t>DHCP</a:t>
            </a:r>
          </a:p>
          <a:p>
            <a:r>
              <a:rPr lang="en-US" dirty="0">
                <a:solidFill>
                  <a:schemeClr val="bg1"/>
                </a:solidFill>
              </a:rPr>
              <a:t>Debugging</a:t>
            </a:r>
          </a:p>
          <a:p>
            <a:r>
              <a:rPr lang="en-US" dirty="0">
                <a:solidFill>
                  <a:schemeClr val="bg1"/>
                </a:solidFill>
              </a:rPr>
              <a:t>Network automation</a:t>
            </a:r>
          </a:p>
          <a:p>
            <a:r>
              <a:rPr lang="en-US" dirty="0">
                <a:solidFill>
                  <a:schemeClr val="bg1"/>
                </a:solidFill>
              </a:rPr>
              <a:t>Security</a:t>
            </a:r>
          </a:p>
          <a:p>
            <a:r>
              <a:rPr lang="en-US" dirty="0">
                <a:solidFill>
                  <a:schemeClr val="bg1"/>
                </a:solidFill>
              </a:rPr>
              <a:t>Cloud management</a:t>
            </a:r>
          </a:p>
        </p:txBody>
      </p:sp>
      <p:sp>
        <p:nvSpPr>
          <p:cNvPr id="5" name="TextBox 4">
            <a:extLst>
              <a:ext uri="{FF2B5EF4-FFF2-40B4-BE49-F238E27FC236}">
                <a16:creationId xmlns:a16="http://schemas.microsoft.com/office/drawing/2014/main" id="{112BCE23-9683-1FDD-B476-FD6E763BDE4C}"/>
              </a:ext>
            </a:extLst>
          </p:cNvPr>
          <p:cNvSpPr txBox="1"/>
          <p:nvPr/>
        </p:nvSpPr>
        <p:spPr>
          <a:xfrm>
            <a:off x="7776662" y="228521"/>
            <a:ext cx="4319709" cy="2862322"/>
          </a:xfrm>
          <a:prstGeom prst="rect">
            <a:avLst/>
          </a:prstGeom>
          <a:noFill/>
        </p:spPr>
        <p:txBody>
          <a:bodyPr wrap="square" rtlCol="0">
            <a:spAutoFit/>
          </a:bodyPr>
          <a:lstStyle/>
          <a:p>
            <a:r>
              <a:rPr lang="en-US" dirty="0">
                <a:solidFill>
                  <a:schemeClr val="bg1"/>
                </a:solidFill>
              </a:rPr>
              <a:t>CERTS:</a:t>
            </a:r>
          </a:p>
          <a:p>
            <a:r>
              <a:rPr lang="en-US" dirty="0">
                <a:solidFill>
                  <a:schemeClr val="bg1"/>
                </a:solidFill>
              </a:rPr>
              <a:t>Engineer In Training Certification (EIT)</a:t>
            </a:r>
          </a:p>
          <a:p>
            <a:r>
              <a:rPr lang="en-US" dirty="0">
                <a:solidFill>
                  <a:schemeClr val="bg1"/>
                </a:solidFill>
              </a:rPr>
              <a:t>Apple Certified Support Professional</a:t>
            </a:r>
          </a:p>
          <a:p>
            <a:r>
              <a:rPr lang="en-US" dirty="0">
                <a:solidFill>
                  <a:schemeClr val="bg1"/>
                </a:solidFill>
              </a:rPr>
              <a:t>BICSI Technician (TECH) Certification</a:t>
            </a:r>
          </a:p>
          <a:p>
            <a:r>
              <a:rPr lang="en-US" dirty="0">
                <a:solidFill>
                  <a:schemeClr val="bg1"/>
                </a:solidFill>
              </a:rPr>
              <a:t>BICSI Registered Communications Distribution Designer (RCDD) Certification</a:t>
            </a:r>
          </a:p>
          <a:p>
            <a:r>
              <a:rPr lang="en-US" dirty="0">
                <a:solidFill>
                  <a:schemeClr val="bg1"/>
                </a:solidFill>
              </a:rPr>
              <a:t>CCT Routing &amp; Switching: Cisco Certified Technician Routing &amp; Switching</a:t>
            </a:r>
          </a:p>
          <a:p>
            <a:r>
              <a:rPr lang="en-US" dirty="0">
                <a:solidFill>
                  <a:schemeClr val="bg1"/>
                </a:solidFill>
              </a:rPr>
              <a:t>CompTIA A+</a:t>
            </a:r>
          </a:p>
          <a:p>
            <a:r>
              <a:rPr lang="en-US" dirty="0">
                <a:solidFill>
                  <a:schemeClr val="bg1"/>
                </a:solidFill>
              </a:rPr>
              <a:t>CompTIA Server+</a:t>
            </a:r>
          </a:p>
        </p:txBody>
      </p:sp>
      <p:pic>
        <p:nvPicPr>
          <p:cNvPr id="6146" name="Picture 2" descr="Excelsior University - Career Spotlight: Computer Hardware Engineer">
            <a:extLst>
              <a:ext uri="{FF2B5EF4-FFF2-40B4-BE49-F238E27FC236}">
                <a16:creationId xmlns:a16="http://schemas.microsoft.com/office/drawing/2014/main" id="{62D10D74-BC49-1869-6585-BB8A5B1450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1855" y="3767158"/>
            <a:ext cx="4850145" cy="275474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hlinkClick r:id="rId3" action="ppaction://hlinksldjump"/>
            <a:extLst>
              <a:ext uri="{FF2B5EF4-FFF2-40B4-BE49-F238E27FC236}">
                <a16:creationId xmlns:a16="http://schemas.microsoft.com/office/drawing/2014/main" id="{50DF3AA0-8F4D-6350-4D87-D452AF765382}"/>
              </a:ext>
            </a:extLst>
          </p:cNvPr>
          <p:cNvSpPr/>
          <p:nvPr/>
        </p:nvSpPr>
        <p:spPr>
          <a:xfrm>
            <a:off x="32535" y="6210204"/>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hlinkClick r:id="" action="ppaction://hlinkshowjump?jump=firstslide"/>
            <a:extLst>
              <a:ext uri="{FF2B5EF4-FFF2-40B4-BE49-F238E27FC236}">
                <a16:creationId xmlns:a16="http://schemas.microsoft.com/office/drawing/2014/main" id="{21A5B8F4-1E08-78A5-E546-68E8B8C3263D}"/>
              </a:ext>
            </a:extLst>
          </p:cNvPr>
          <p:cNvPicPr>
            <a:picLocks noChangeAspect="1"/>
          </p:cNvPicPr>
          <p:nvPr/>
        </p:nvPicPr>
        <p:blipFill>
          <a:blip r:embed="rId4"/>
          <a:stretch>
            <a:fillRect/>
          </a:stretch>
        </p:blipFill>
        <p:spPr>
          <a:xfrm>
            <a:off x="55481" y="6243578"/>
            <a:ext cx="573332" cy="573332"/>
          </a:xfrm>
          <a:prstGeom prst="rect">
            <a:avLst/>
          </a:prstGeom>
        </p:spPr>
      </p:pic>
    </p:spTree>
    <p:extLst>
      <p:ext uri="{BB962C8B-B14F-4D97-AF65-F5344CB8AC3E}">
        <p14:creationId xmlns:p14="http://schemas.microsoft.com/office/powerpoint/2010/main" val="11913043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rgbClr val="060E17"/>
            </a:gs>
            <a:gs pos="99000">
              <a:srgbClr val="0D64B2"/>
            </a:gs>
          </a:gsLst>
          <a:lin ang="5400000" scaled="1"/>
        </a:gradFill>
        <a:effectLst/>
      </p:bgPr>
    </p:bg>
    <p:spTree>
      <p:nvGrpSpPr>
        <p:cNvPr id="1" name=""/>
        <p:cNvGrpSpPr/>
        <p:nvPr/>
      </p:nvGrpSpPr>
      <p:grpSpPr>
        <a:xfrm>
          <a:off x="0" y="0"/>
          <a:ext cx="0" cy="0"/>
          <a:chOff x="0" y="0"/>
          <a:chExt cx="0" cy="0"/>
        </a:xfrm>
      </p:grpSpPr>
      <p:pic>
        <p:nvPicPr>
          <p:cNvPr id="7170" name="Picture 2" descr="Your Guide to the Best Technical Support - TLists.com">
            <a:extLst>
              <a:ext uri="{FF2B5EF4-FFF2-40B4-BE49-F238E27FC236}">
                <a16:creationId xmlns:a16="http://schemas.microsoft.com/office/drawing/2014/main" id="{D48573E6-57BA-27BF-6E27-DA37B4B6E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739" y="0"/>
            <a:ext cx="5326296" cy="24837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C023A2C-1DEE-2479-A9AE-E1D78151E340}"/>
              </a:ext>
            </a:extLst>
          </p:cNvPr>
          <p:cNvSpPr>
            <a:spLocks noGrp="1"/>
          </p:cNvSpPr>
          <p:nvPr>
            <p:ph type="title"/>
          </p:nvPr>
        </p:nvSpPr>
        <p:spPr>
          <a:xfrm>
            <a:off x="838200" y="365125"/>
            <a:ext cx="5678103" cy="860171"/>
          </a:xfrm>
        </p:spPr>
        <p:txBody>
          <a:bodyPr>
            <a:normAutofit/>
          </a:bodyPr>
          <a:lstStyle/>
          <a:p>
            <a:r>
              <a:rPr lang="en-US" sz="4800" b="1" dirty="0">
                <a:solidFill>
                  <a:schemeClr val="bg1"/>
                </a:solidFill>
                <a:effectLst/>
                <a:latin typeface="Courier New" panose="02070309020205020404" pitchFamily="49" charset="0"/>
                <a:ea typeface="+mn-ea"/>
                <a:cs typeface="Courier New" panose="02070309020205020404" pitchFamily="49" charset="0"/>
              </a:rPr>
              <a:t>IT/TECH SUPPORT</a:t>
            </a:r>
          </a:p>
        </p:txBody>
      </p:sp>
      <p:sp>
        <p:nvSpPr>
          <p:cNvPr id="3" name="Content Placeholder 2">
            <a:extLst>
              <a:ext uri="{FF2B5EF4-FFF2-40B4-BE49-F238E27FC236}">
                <a16:creationId xmlns:a16="http://schemas.microsoft.com/office/drawing/2014/main" id="{0739D2C9-9D74-4F27-E1A3-0A6E4E813814}"/>
              </a:ext>
            </a:extLst>
          </p:cNvPr>
          <p:cNvSpPr>
            <a:spLocks noGrp="1"/>
          </p:cNvSpPr>
          <p:nvPr>
            <p:ph idx="1"/>
          </p:nvPr>
        </p:nvSpPr>
        <p:spPr>
          <a:xfrm>
            <a:off x="460764" y="1401522"/>
            <a:ext cx="5059680" cy="3249295"/>
          </a:xfrm>
        </p:spPr>
        <p:txBody>
          <a:bodyPr>
            <a:normAutofit fontScale="85000" lnSpcReduction="20000"/>
          </a:bodyPr>
          <a:lstStyle/>
          <a:p>
            <a:pPr marL="0" indent="0">
              <a:buNone/>
            </a:pPr>
            <a:r>
              <a:rPr lang="en-US" dirty="0">
                <a:solidFill>
                  <a:schemeClr val="bg1"/>
                </a:solidFill>
              </a:rPr>
              <a:t>Technician/Tech support</a:t>
            </a:r>
          </a:p>
          <a:p>
            <a:r>
              <a:rPr lang="en-US" dirty="0">
                <a:solidFill>
                  <a:schemeClr val="bg1"/>
                </a:solidFill>
              </a:rPr>
              <a:t>Responsibilities include troubleshooting, diagnosing, and resolving software, hardware, and network problems users encounter. An IT support technician must possess a wide range of technical skills and knowledge, including knowledge of computer hardware and software, operating systems, networks, and security.</a:t>
            </a:r>
          </a:p>
        </p:txBody>
      </p:sp>
      <p:sp>
        <p:nvSpPr>
          <p:cNvPr id="4" name="TextBox 3">
            <a:extLst>
              <a:ext uri="{FF2B5EF4-FFF2-40B4-BE49-F238E27FC236}">
                <a16:creationId xmlns:a16="http://schemas.microsoft.com/office/drawing/2014/main" id="{C65915E9-92BF-00C8-8D4E-2D4DB1D2EA40}"/>
              </a:ext>
            </a:extLst>
          </p:cNvPr>
          <p:cNvSpPr txBox="1"/>
          <p:nvPr/>
        </p:nvSpPr>
        <p:spPr>
          <a:xfrm>
            <a:off x="5621494" y="2619492"/>
            <a:ext cx="3014543" cy="2031325"/>
          </a:xfrm>
          <a:prstGeom prst="rect">
            <a:avLst/>
          </a:prstGeom>
          <a:noFill/>
        </p:spPr>
        <p:txBody>
          <a:bodyPr wrap="none" rtlCol="0">
            <a:spAutoFit/>
          </a:bodyPr>
          <a:lstStyle/>
          <a:p>
            <a:r>
              <a:rPr lang="en-US" dirty="0">
                <a:solidFill>
                  <a:schemeClr val="bg1"/>
                </a:solidFill>
              </a:rPr>
              <a:t>SKILLS:</a:t>
            </a:r>
          </a:p>
          <a:p>
            <a:r>
              <a:rPr lang="en-US" dirty="0">
                <a:solidFill>
                  <a:schemeClr val="bg1"/>
                </a:solidFill>
              </a:rPr>
              <a:t>Mac/Linux/Windows OSs</a:t>
            </a:r>
          </a:p>
          <a:p>
            <a:r>
              <a:rPr lang="en-US" dirty="0">
                <a:solidFill>
                  <a:schemeClr val="bg1"/>
                </a:solidFill>
              </a:rPr>
              <a:t>Help desk software</a:t>
            </a:r>
          </a:p>
          <a:p>
            <a:r>
              <a:rPr lang="en-US" dirty="0">
                <a:solidFill>
                  <a:schemeClr val="bg1"/>
                </a:solidFill>
              </a:rPr>
              <a:t>Software installation</a:t>
            </a:r>
          </a:p>
          <a:p>
            <a:r>
              <a:rPr lang="en-US" dirty="0">
                <a:solidFill>
                  <a:schemeClr val="bg1"/>
                </a:solidFill>
              </a:rPr>
              <a:t>Hardware setup</a:t>
            </a:r>
          </a:p>
          <a:p>
            <a:r>
              <a:rPr lang="en-US" dirty="0">
                <a:solidFill>
                  <a:schemeClr val="bg1"/>
                </a:solidFill>
              </a:rPr>
              <a:t>Virus removal</a:t>
            </a:r>
          </a:p>
          <a:p>
            <a:r>
              <a:rPr lang="en-US" dirty="0">
                <a:solidFill>
                  <a:schemeClr val="bg1"/>
                </a:solidFill>
              </a:rPr>
              <a:t>Upgrading hardware/software</a:t>
            </a:r>
          </a:p>
        </p:txBody>
      </p:sp>
      <p:sp>
        <p:nvSpPr>
          <p:cNvPr id="5" name="TextBox 4">
            <a:extLst>
              <a:ext uri="{FF2B5EF4-FFF2-40B4-BE49-F238E27FC236}">
                <a16:creationId xmlns:a16="http://schemas.microsoft.com/office/drawing/2014/main" id="{2894EB62-5174-6A59-45D9-8F1FEF9EAE1A}"/>
              </a:ext>
            </a:extLst>
          </p:cNvPr>
          <p:cNvSpPr txBox="1"/>
          <p:nvPr/>
        </p:nvSpPr>
        <p:spPr>
          <a:xfrm>
            <a:off x="844237" y="4650817"/>
            <a:ext cx="6092052" cy="2031325"/>
          </a:xfrm>
          <a:prstGeom prst="rect">
            <a:avLst/>
          </a:prstGeom>
          <a:noFill/>
        </p:spPr>
        <p:txBody>
          <a:bodyPr wrap="none" rtlCol="0">
            <a:spAutoFit/>
          </a:bodyPr>
          <a:lstStyle/>
          <a:p>
            <a:r>
              <a:rPr lang="en-US" dirty="0">
                <a:solidFill>
                  <a:schemeClr val="bg1"/>
                </a:solidFill>
              </a:rPr>
              <a:t>CERTS:</a:t>
            </a:r>
          </a:p>
          <a:p>
            <a:r>
              <a:rPr lang="en-US" dirty="0">
                <a:solidFill>
                  <a:schemeClr val="bg1"/>
                </a:solidFill>
              </a:rPr>
              <a:t>CompTIA A+</a:t>
            </a:r>
          </a:p>
          <a:p>
            <a:r>
              <a:rPr lang="en-US" dirty="0">
                <a:solidFill>
                  <a:schemeClr val="bg1"/>
                </a:solidFill>
              </a:rPr>
              <a:t>CompTIA Network+</a:t>
            </a:r>
          </a:p>
          <a:p>
            <a:r>
              <a:rPr lang="en-US" dirty="0">
                <a:solidFill>
                  <a:schemeClr val="bg1"/>
                </a:solidFill>
              </a:rPr>
              <a:t>Google IT Support Professional Certificate</a:t>
            </a:r>
          </a:p>
          <a:p>
            <a:r>
              <a:rPr lang="en-US" dirty="0">
                <a:solidFill>
                  <a:schemeClr val="bg1"/>
                </a:solidFill>
              </a:rPr>
              <a:t>Cisco Certified Network Associate (CCNA)</a:t>
            </a:r>
          </a:p>
          <a:p>
            <a:r>
              <a:rPr lang="en-US" dirty="0">
                <a:solidFill>
                  <a:schemeClr val="bg1"/>
                </a:solidFill>
              </a:rPr>
              <a:t>Microsoft Certifications</a:t>
            </a:r>
          </a:p>
          <a:p>
            <a:r>
              <a:rPr lang="en-US" dirty="0">
                <a:solidFill>
                  <a:schemeClr val="bg1"/>
                </a:solidFill>
              </a:rPr>
              <a:t>Information Technology Infrastructure Library (ITIL) Foundation</a:t>
            </a:r>
          </a:p>
        </p:txBody>
      </p:sp>
      <p:sp>
        <p:nvSpPr>
          <p:cNvPr id="8" name="Rectangle 7">
            <a:hlinkClick r:id="rId3" action="ppaction://hlinksldjump"/>
            <a:extLst>
              <a:ext uri="{FF2B5EF4-FFF2-40B4-BE49-F238E27FC236}">
                <a16:creationId xmlns:a16="http://schemas.microsoft.com/office/drawing/2014/main" id="{59A50A28-4894-EEF1-4657-AE208718C044}"/>
              </a:ext>
            </a:extLst>
          </p:cNvPr>
          <p:cNvSpPr/>
          <p:nvPr/>
        </p:nvSpPr>
        <p:spPr>
          <a:xfrm>
            <a:off x="32535" y="6210204"/>
            <a:ext cx="619225" cy="64008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hlinkClick r:id="" action="ppaction://hlinkshowjump?jump=firstslide"/>
            <a:extLst>
              <a:ext uri="{FF2B5EF4-FFF2-40B4-BE49-F238E27FC236}">
                <a16:creationId xmlns:a16="http://schemas.microsoft.com/office/drawing/2014/main" id="{70549736-C525-633F-986F-2D6E8759EA5B}"/>
              </a:ext>
            </a:extLst>
          </p:cNvPr>
          <p:cNvPicPr>
            <a:picLocks noChangeAspect="1"/>
          </p:cNvPicPr>
          <p:nvPr/>
        </p:nvPicPr>
        <p:blipFill>
          <a:blip r:embed="rId4"/>
          <a:stretch>
            <a:fillRect/>
          </a:stretch>
        </p:blipFill>
        <p:spPr>
          <a:xfrm>
            <a:off x="32535" y="6243578"/>
            <a:ext cx="573332" cy="573332"/>
          </a:xfrm>
          <a:prstGeom prst="rect">
            <a:avLst/>
          </a:prstGeom>
        </p:spPr>
      </p:pic>
      <p:pic>
        <p:nvPicPr>
          <p:cNvPr id="1026" name="Picture 2" descr="You seriously won't score 13/15 in this The IT Crowd quiz">
            <a:extLst>
              <a:ext uri="{FF2B5EF4-FFF2-40B4-BE49-F238E27FC236}">
                <a16:creationId xmlns:a16="http://schemas.microsoft.com/office/drawing/2014/main" id="{AD288CEA-5022-1619-599D-1E592BB8F7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95026" y="4677279"/>
            <a:ext cx="4225009" cy="2180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88513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28B225EA-A5B8-C84B-8507-0B9E154A0DDF}">
  <we:reference id="b0430364-2ab6-47cd-907e-f8b72239b204" version="3.19.222.0" store="EXCatalog" storeType="EXCatalog"/>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2586</TotalTime>
  <Words>2647</Words>
  <Application>Microsoft Macintosh PowerPoint</Application>
  <PresentationFormat>Widescreen</PresentationFormat>
  <Paragraphs>377</Paragraphs>
  <Slides>12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Aharoni</vt:lpstr>
      <vt:lpstr>Arial</vt:lpstr>
      <vt:lpstr>Calibri</vt:lpstr>
      <vt:lpstr>Calibri Light</vt:lpstr>
      <vt:lpstr>Courier New</vt:lpstr>
      <vt:lpstr>Source Sans Pro</vt:lpstr>
      <vt:lpstr>var(--cds-font-family-source-sans-pro)</vt:lpstr>
      <vt:lpstr>Office Theme</vt:lpstr>
      <vt:lpstr>Tech Careers</vt:lpstr>
      <vt:lpstr>General Resources</vt:lpstr>
      <vt:lpstr>SOFTWARE</vt:lpstr>
      <vt:lpstr>DATA/DATABASE</vt:lpstr>
      <vt:lpstr>WEB</vt:lpstr>
      <vt:lpstr>SECURITY</vt:lpstr>
      <vt:lpstr>SYSTEMS</vt:lpstr>
      <vt:lpstr>HARDWARE</vt:lpstr>
      <vt:lpstr>IT/TECH SUPPORT</vt:lpstr>
      <vt:lpstr>ARCHITECTURE</vt:lpstr>
      <vt:lpstr>PRODUCT/PROJECT MANAGER</vt:lpstr>
      <vt:lpstr>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dc:title>
  <dc:creator>Mary Welsh</dc:creator>
  <cp:lastModifiedBy>Mary Welsh</cp:lastModifiedBy>
  <cp:revision>43</cp:revision>
  <dcterms:created xsi:type="dcterms:W3CDTF">2023-06-19T22:59:03Z</dcterms:created>
  <dcterms:modified xsi:type="dcterms:W3CDTF">2023-06-28T17:20:05Z</dcterms:modified>
</cp:coreProperties>
</file>